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61" r:id="rId2"/>
    <p:sldId id="262" r:id="rId3"/>
    <p:sldId id="263" r:id="rId4"/>
    <p:sldId id="264" r:id="rId5"/>
    <p:sldId id="265" r:id="rId6"/>
    <p:sldId id="266" r:id="rId7"/>
    <p:sldId id="299" r:id="rId8"/>
    <p:sldId id="267" r:id="rId9"/>
    <p:sldId id="268" r:id="rId10"/>
    <p:sldId id="269" r:id="rId11"/>
    <p:sldId id="270" r:id="rId12"/>
    <p:sldId id="271" r:id="rId13"/>
    <p:sldId id="304" r:id="rId14"/>
    <p:sldId id="273" r:id="rId15"/>
    <p:sldId id="274" r:id="rId16"/>
    <p:sldId id="301" r:id="rId17"/>
    <p:sldId id="303" r:id="rId18"/>
    <p:sldId id="275" r:id="rId19"/>
    <p:sldId id="276" r:id="rId20"/>
    <p:sldId id="300"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39" autoAdjust="0"/>
  </p:normalViewPr>
  <p:slideViewPr>
    <p:cSldViewPr>
      <p:cViewPr varScale="1">
        <p:scale>
          <a:sx n="66" d="100"/>
          <a:sy n="66" d="100"/>
        </p:scale>
        <p:origin x="193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86830A-E083-4016-A071-8D10A7C60D51}" type="datetimeFigureOut">
              <a:rPr lang="en-US" smtClean="0"/>
              <a:pPr/>
              <a:t>1/11/2019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F05DB-28ED-4552-A427-0BA432B27CDE}" type="slidenum">
              <a:rPr lang="en-US" smtClean="0"/>
              <a:pPr/>
              <a:t>‹#›</a:t>
            </a:fld>
            <a:endParaRPr lang="en-US" dirty="0"/>
          </a:p>
        </p:txBody>
      </p:sp>
    </p:spTree>
    <p:extLst>
      <p:ext uri="{BB962C8B-B14F-4D97-AF65-F5344CB8AC3E}">
        <p14:creationId xmlns:p14="http://schemas.microsoft.com/office/powerpoint/2010/main" val="393519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22532" name="Slide Number Placeholder 3"/>
          <p:cNvSpPr>
            <a:spLocks noGrp="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20FD7E-CF46-4D6B-AFB4-9E7786B61193}" type="slidenum">
              <a:rPr lang="en-US" altLang="en-US" sz="1800"/>
              <a:pPr eaLnBrk="1" hangingPunct="1">
                <a:spcBef>
                  <a:spcPct val="0"/>
                </a:spcBef>
              </a:pPr>
              <a:t>1</a:t>
            </a:fld>
            <a:endParaRPr lang="en-US" altLang="en-US" sz="1800" dirty="0"/>
          </a:p>
        </p:txBody>
      </p:sp>
    </p:spTree>
    <p:extLst>
      <p:ext uri="{BB962C8B-B14F-4D97-AF65-F5344CB8AC3E}">
        <p14:creationId xmlns:p14="http://schemas.microsoft.com/office/powerpoint/2010/main" val="33537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32042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7260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53611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smtClean="0">
                <a:latin typeface="Arial" panose="020B0604020202020204" pitchFamily="34" charset="0"/>
              </a:rPr>
              <a:t>  </a:t>
            </a:r>
          </a:p>
        </p:txBody>
      </p:sp>
      <p:sp>
        <p:nvSpPr>
          <p:cNvPr id="4710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783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smtClean="0">
                <a:latin typeface="Arial" panose="020B0604020202020204" pitchFamily="34" charset="0"/>
              </a:rPr>
              <a:t>  </a:t>
            </a:r>
          </a:p>
        </p:txBody>
      </p:sp>
      <p:sp>
        <p:nvSpPr>
          <p:cNvPr id="4915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116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949326" y="4480349"/>
            <a:ext cx="5236703" cy="42463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The threshold For Soldiers who determine that their family doesn’t need the benefit provided by covering </a:t>
            </a:r>
            <a:r>
              <a:rPr lang="en-US" altLang="en-US" u="sng" dirty="0" smtClean="0">
                <a:latin typeface="Arial" panose="020B0604020202020204" pitchFamily="34" charset="0"/>
              </a:rPr>
              <a:t>full</a:t>
            </a:r>
            <a:r>
              <a:rPr lang="en-US" altLang="en-US" dirty="0" smtClean="0">
                <a:latin typeface="Arial" panose="020B0604020202020204" pitchFamily="34" charset="0"/>
              </a:rPr>
              <a:t> retired pay or the retired pay is on or below the base level where the threshold is more beneficial,  (less cost), the term “threshold amount” may be of interest. </a:t>
            </a:r>
          </a:p>
          <a:p>
            <a:pPr eaLnBrk="1" hangingPunct="1">
              <a:buFontTx/>
              <a:buChar char="•"/>
            </a:pPr>
            <a:r>
              <a:rPr lang="en-US" altLang="en-US" dirty="0" smtClean="0">
                <a:latin typeface="Arial" panose="020B0604020202020204" pitchFamily="34" charset="0"/>
              </a:rPr>
              <a:t>  The “threshold” is the portion of the base amount which costs 2.5%.  O</a:t>
            </a:r>
            <a:r>
              <a:rPr lang="en-US" altLang="en-US" sz="900" dirty="0">
                <a:solidFill>
                  <a:schemeClr val="accent2"/>
                </a:solidFill>
                <a:latin typeface="Arial" panose="020B0604020202020204" pitchFamily="34" charset="0"/>
              </a:rPr>
              <a:t>nly applies to Soldiers whose Date Initially Entered Military Service (DIEMS) was prior to 1 Mar 90, medical retirements, or Reserve non-regular retirement based on age and points.</a:t>
            </a:r>
          </a:p>
          <a:p>
            <a:pPr eaLnBrk="1" hangingPunct="1">
              <a:buFontTx/>
              <a:buChar char="•"/>
            </a:pPr>
            <a:r>
              <a:rPr lang="en-US" altLang="en-US" dirty="0" smtClean="0">
                <a:latin typeface="Arial" panose="020B0604020202020204" pitchFamily="34" charset="0"/>
              </a:rPr>
              <a:t>   Minimum participation of $300 is set by law and never changes.  However, the threshold amount increases periodically (annually or semi-annually) based on the active duty pay raise percentage.  </a:t>
            </a:r>
          </a:p>
          <a:p>
            <a:pPr eaLnBrk="1" hangingPunct="1">
              <a:buFontTx/>
              <a:buChar char="•"/>
            </a:pPr>
            <a:r>
              <a:rPr lang="en-US" altLang="en-US" dirty="0" smtClean="0">
                <a:latin typeface="Arial" panose="020B0604020202020204" pitchFamily="34" charset="0"/>
              </a:rPr>
              <a:t>  The rationale for this is that as one’s active duty pay rises over the course of a career, a relative increase of the lowest amount which costs 2.5% is considered appropriate, to keep pace.  This indexing feature began in 1986.</a:t>
            </a:r>
          </a:p>
          <a:p>
            <a:pPr eaLnBrk="1" hangingPunct="1">
              <a:buFontTx/>
              <a:buChar char="•"/>
            </a:pPr>
            <a:r>
              <a:rPr lang="en-US" altLang="en-US" dirty="0" smtClean="0">
                <a:latin typeface="Arial" panose="020B0604020202020204" pitchFamily="34" charset="0"/>
              </a:rPr>
              <a:t>  While it remains most advantageous for </a:t>
            </a:r>
            <a:r>
              <a:rPr lang="en-US" altLang="en-US" u="sng" dirty="0" smtClean="0">
                <a:latin typeface="Arial" panose="020B0604020202020204" pitchFamily="34" charset="0"/>
              </a:rPr>
              <a:t>most</a:t>
            </a:r>
            <a:r>
              <a:rPr lang="en-US" altLang="en-US" dirty="0" smtClean="0">
                <a:latin typeface="Arial" panose="020B0604020202020204" pitchFamily="34" charset="0"/>
              </a:rPr>
              <a:t> Soldiers to cover full retired pay as the base amount, for those who can’t see clear to do that,  covering a reduced base amount (at least the threshold amount), should be considered.  </a:t>
            </a:r>
          </a:p>
          <a:p>
            <a:pPr eaLnBrk="1" hangingPunct="1">
              <a:buFontTx/>
              <a:buChar char="•"/>
            </a:pPr>
            <a:r>
              <a:rPr lang="en-US" altLang="en-US" dirty="0" smtClean="0">
                <a:latin typeface="Arial" panose="020B0604020202020204" pitchFamily="34" charset="0"/>
              </a:rPr>
              <a:t>  On the next page a chart shows the base amounts, the two spouse SBP cost calculations, and annuity amounts.</a:t>
            </a:r>
          </a:p>
          <a:p>
            <a:pPr eaLnBrk="1" hangingPunct="1">
              <a:buFontTx/>
              <a:buChar char="•"/>
            </a:pPr>
            <a:endParaRPr lang="en-US" altLang="en-US" dirty="0" smtClean="0">
              <a:latin typeface="Arial" panose="020B0604020202020204" pitchFamily="34" charset="0"/>
            </a:endParaRPr>
          </a:p>
        </p:txBody>
      </p:sp>
      <p:sp>
        <p:nvSpPr>
          <p:cNvPr id="7065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165178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smtClean="0"/>
              <a:t>The SBP threshold method Only applies to a Soldier who meets one of the following criteria: entered service prior to    1 Mar 90 if retiring for active duty length of service, medically retiring, or retiring from the Reserves with a non-regular retirement.  For these Soldiers, two SBP spouse cost methods are available.  The most advantageous one is used by DFAS.  </a:t>
            </a:r>
          </a:p>
          <a:p>
            <a:pPr marL="171450" indent="-171450">
              <a:buFont typeface="Arial" panose="020B0604020202020204" pitchFamily="34" charset="0"/>
              <a:buChar char="•"/>
              <a:defRPr/>
            </a:pPr>
            <a:r>
              <a:rPr lang="en-US" altLang="en-US" dirty="0" smtClean="0"/>
              <a:t>This chart shows the relationship between the SBP spouse threshold cost calculation, 2.5% of the threshold and 10 percent for any base amount that exceeds the threshold, and the new spouse cost calculation 6.5% of the base amount</a:t>
            </a:r>
            <a:r>
              <a:rPr lang="en-US" altLang="en-US" b="1" dirty="0" smtClean="0"/>
              <a:t>.  </a:t>
            </a:r>
            <a:r>
              <a:rPr lang="en-US" altLang="en-US" dirty="0" smtClean="0"/>
              <a:t> </a:t>
            </a:r>
          </a:p>
          <a:p>
            <a:pPr marL="171450" indent="-171450">
              <a:buFont typeface="Arial" panose="020B0604020202020204" pitchFamily="34" charset="0"/>
              <a:buChar char="•"/>
              <a:defRPr/>
            </a:pPr>
            <a:r>
              <a:rPr lang="en-US" altLang="en-US" dirty="0" smtClean="0"/>
              <a:t>The chart also shows that amounts that exceed a base amount of $1806 for retirements in calendar year 2019, the 6.5% spouse cost calculation is the most advantages. </a:t>
            </a:r>
          </a:p>
          <a:p>
            <a:pPr>
              <a:defRPr/>
            </a:pPr>
            <a:endParaRPr lang="en-US" altLang="en-US" dirty="0"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9300" indent="-287338">
              <a:defRPr>
                <a:solidFill>
                  <a:schemeClr val="tx1"/>
                </a:solidFill>
                <a:latin typeface="Arial" panose="020B0604020202020204" pitchFamily="34" charset="0"/>
              </a:defRPr>
            </a:lvl2pPr>
            <a:lvl3pPr marL="1152525" indent="-230188">
              <a:defRPr>
                <a:solidFill>
                  <a:schemeClr val="tx1"/>
                </a:solidFill>
                <a:latin typeface="Arial" panose="020B0604020202020204" pitchFamily="34" charset="0"/>
              </a:defRPr>
            </a:lvl3pPr>
            <a:lvl4pPr marL="1614488" indent="-230188">
              <a:defRPr>
                <a:solidFill>
                  <a:schemeClr val="tx1"/>
                </a:solidFill>
                <a:latin typeface="Arial" panose="020B0604020202020204" pitchFamily="34" charset="0"/>
              </a:defRPr>
            </a:lvl4pPr>
            <a:lvl5pPr marL="2076450" indent="-230188">
              <a:defRPr>
                <a:solidFill>
                  <a:schemeClr val="tx1"/>
                </a:solidFill>
                <a:latin typeface="Arial" panose="020B0604020202020204" pitchFamily="34" charset="0"/>
              </a:defRPr>
            </a:lvl5pPr>
            <a:lvl6pPr marL="2533650" indent="-230188" eaLnBrk="0" fontAlgn="base" hangingPunct="0">
              <a:spcBef>
                <a:spcPct val="0"/>
              </a:spcBef>
              <a:spcAft>
                <a:spcPct val="0"/>
              </a:spcAft>
              <a:defRPr>
                <a:solidFill>
                  <a:schemeClr val="tx1"/>
                </a:solidFill>
                <a:latin typeface="Arial" panose="020B0604020202020204" pitchFamily="34" charset="0"/>
              </a:defRPr>
            </a:lvl6pPr>
            <a:lvl7pPr marL="2990850" indent="-230188" eaLnBrk="0" fontAlgn="base" hangingPunct="0">
              <a:spcBef>
                <a:spcPct val="0"/>
              </a:spcBef>
              <a:spcAft>
                <a:spcPct val="0"/>
              </a:spcAft>
              <a:defRPr>
                <a:solidFill>
                  <a:schemeClr val="tx1"/>
                </a:solidFill>
                <a:latin typeface="Arial" panose="020B0604020202020204" pitchFamily="34" charset="0"/>
              </a:defRPr>
            </a:lvl7pPr>
            <a:lvl8pPr marL="3448050" indent="-230188" eaLnBrk="0" fontAlgn="base" hangingPunct="0">
              <a:spcBef>
                <a:spcPct val="0"/>
              </a:spcBef>
              <a:spcAft>
                <a:spcPct val="0"/>
              </a:spcAft>
              <a:defRPr>
                <a:solidFill>
                  <a:schemeClr val="tx1"/>
                </a:solidFill>
                <a:latin typeface="Arial" panose="020B0604020202020204" pitchFamily="34" charset="0"/>
              </a:defRPr>
            </a:lvl8pPr>
            <a:lvl9pPr marL="3905250" indent="-230188" eaLnBrk="0" fontAlgn="base" hangingPunct="0">
              <a:spcBef>
                <a:spcPct val="0"/>
              </a:spcBef>
              <a:spcAft>
                <a:spcPct val="0"/>
              </a:spcAft>
              <a:defRPr>
                <a:solidFill>
                  <a:schemeClr val="tx1"/>
                </a:solidFill>
                <a:latin typeface="Arial" panose="020B0604020202020204" pitchFamily="34" charset="0"/>
              </a:defRPr>
            </a:lvl9pPr>
          </a:lstStyle>
          <a:p>
            <a:fld id="{82EBF079-19B6-4846-9069-6F112546BBA7}" type="slidenum">
              <a:rPr lang="en-US" altLang="en-US" smtClean="0">
                <a:latin typeface="Times New Roman" panose="02020603050405020304" pitchFamily="18" charset="0"/>
              </a:rPr>
              <a:pPr/>
              <a:t>17</a:t>
            </a:fld>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6796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smtClean="0">
                <a:latin typeface="Arial" panose="020B0604020202020204" pitchFamily="34" charset="0"/>
              </a:rPr>
              <a:t>  </a:t>
            </a:r>
          </a:p>
        </p:txBody>
      </p:sp>
      <p:sp>
        <p:nvSpPr>
          <p:cNvPr id="5120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6898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This slide shows the basic rules for “child only” participation.</a:t>
            </a:r>
          </a:p>
          <a:p>
            <a:pPr eaLnBrk="1" hangingPunct="1">
              <a:buFontTx/>
              <a:buChar char="•"/>
            </a:pPr>
            <a:r>
              <a:rPr lang="en-US" altLang="en-US" dirty="0" smtClean="0">
                <a:latin typeface="Arial" panose="020B0604020202020204" pitchFamily="34" charset="0"/>
              </a:rPr>
              <a:t>  Child coverage should be considered when determining your family’s needs.  </a:t>
            </a:r>
          </a:p>
          <a:p>
            <a:pPr eaLnBrk="1" hangingPunct="1">
              <a:buFontTx/>
              <a:buChar char="•"/>
            </a:pPr>
            <a:r>
              <a:rPr lang="en-US" altLang="en-US" dirty="0" smtClean="0">
                <a:latin typeface="Arial" panose="020B0604020202020204" pitchFamily="34" charset="0"/>
              </a:rPr>
              <a:t>  And, since child costs are so low, we can think of  NO reason NOT to cover eligible children - either alone or as part of a  spouse &amp; child election.  </a:t>
            </a:r>
          </a:p>
          <a:p>
            <a:pPr eaLnBrk="1" hangingPunct="1">
              <a:buFontTx/>
              <a:buChar char="•"/>
            </a:pPr>
            <a:r>
              <a:rPr lang="en-US" altLang="en-US" dirty="0" smtClean="0">
                <a:latin typeface="Arial" panose="020B0604020202020204" pitchFamily="34" charset="0"/>
              </a:rPr>
              <a:t> Once again, when there are no eligible children SBP cost stops but RCSBP continues</a:t>
            </a:r>
          </a:p>
          <a:p>
            <a:pPr eaLnBrk="1" hangingPunct="1">
              <a:buClr>
                <a:schemeClr val="accent2"/>
              </a:buClr>
              <a:buFont typeface="Wingdings" panose="05000000000000000000" pitchFamily="2" charset="2"/>
              <a:buChar char="§"/>
            </a:pPr>
            <a:r>
              <a:rPr lang="en-US" altLang="en-US" sz="1000" b="1" dirty="0" smtClean="0">
                <a:solidFill>
                  <a:schemeClr val="accent2"/>
                </a:solidFill>
                <a:latin typeface="Arial" panose="020B0604020202020204" pitchFamily="34" charset="0"/>
              </a:rPr>
              <a:t>  Note:  It is recommended that you research the impact SBP for a fully disabled child may have on other benefits the child is or will receive.</a:t>
            </a:r>
            <a:r>
              <a:rPr lang="en-US" altLang="en-US" sz="1000" dirty="0" smtClean="0">
                <a:latin typeface="Arial" panose="020B0604020202020204" pitchFamily="34" charset="0"/>
              </a:rPr>
              <a:t> </a:t>
            </a:r>
          </a:p>
          <a:p>
            <a:pPr eaLnBrk="1" hangingPunct="1">
              <a:buClr>
                <a:schemeClr val="accent2"/>
              </a:buClr>
              <a:buFont typeface="Wingdings" panose="05000000000000000000" pitchFamily="2" charset="2"/>
              <a:buNone/>
            </a:pPr>
            <a:r>
              <a:rPr lang="en-US" altLang="en-US" sz="1000" b="1" dirty="0" smtClean="0">
                <a:solidFill>
                  <a:schemeClr val="accent2"/>
                </a:solidFill>
                <a:latin typeface="Arial" panose="020B0604020202020204" pitchFamily="34" charset="0"/>
              </a:rPr>
              <a:t>  </a:t>
            </a:r>
          </a:p>
          <a:p>
            <a:pPr eaLnBrk="1" hangingPunct="1">
              <a:buFontTx/>
              <a:buChar char="•"/>
            </a:pPr>
            <a:endParaRPr lang="en-US" altLang="en-US" dirty="0" smtClean="0">
              <a:latin typeface="Arial" panose="020B0604020202020204" pitchFamily="34" charset="0"/>
            </a:endParaRP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3121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This slide shows the basic rules for “child only” participation.</a:t>
            </a:r>
          </a:p>
          <a:p>
            <a:pPr eaLnBrk="1" hangingPunct="1">
              <a:buFontTx/>
              <a:buChar char="•"/>
            </a:pPr>
            <a:r>
              <a:rPr lang="en-US" altLang="en-US" dirty="0" smtClean="0">
                <a:latin typeface="Arial" panose="020B0604020202020204" pitchFamily="34" charset="0"/>
              </a:rPr>
              <a:t>  Child coverage should be considered when determining your family’s needs.  </a:t>
            </a:r>
          </a:p>
          <a:p>
            <a:pPr eaLnBrk="1" hangingPunct="1">
              <a:buFontTx/>
              <a:buChar char="•"/>
            </a:pPr>
            <a:r>
              <a:rPr lang="en-US" altLang="en-US" dirty="0" smtClean="0">
                <a:latin typeface="Arial" panose="020B0604020202020204" pitchFamily="34" charset="0"/>
              </a:rPr>
              <a:t>  And, since child costs are so low, we can think of  NO reason NOT to cover eligible children - either alone or as part of a  spouse &amp; child election.  </a:t>
            </a:r>
          </a:p>
          <a:p>
            <a:pPr eaLnBrk="1" hangingPunct="1">
              <a:buFontTx/>
              <a:buChar char="•"/>
            </a:pPr>
            <a:r>
              <a:rPr lang="en-US" altLang="en-US" dirty="0" smtClean="0">
                <a:latin typeface="Arial" panose="020B0604020202020204" pitchFamily="34" charset="0"/>
              </a:rPr>
              <a:t> Once again, when there are no eligible children SBP cost stops but RCSBP continues</a:t>
            </a:r>
          </a:p>
          <a:p>
            <a:pPr eaLnBrk="1" hangingPunct="1">
              <a:buClr>
                <a:schemeClr val="accent2"/>
              </a:buClr>
              <a:buFont typeface="Wingdings" panose="05000000000000000000" pitchFamily="2" charset="2"/>
              <a:buChar char="§"/>
            </a:pPr>
            <a:r>
              <a:rPr lang="en-US" altLang="en-US" sz="1000" b="1" dirty="0" smtClean="0">
                <a:solidFill>
                  <a:schemeClr val="accent2"/>
                </a:solidFill>
                <a:latin typeface="Arial" panose="020B0604020202020204" pitchFamily="34" charset="0"/>
              </a:rPr>
              <a:t>  Note:  It is recommended that you research the impact SBP for a fully disabled child may have on other benefits the child is or will receive and payment to a SNT for the child..</a:t>
            </a:r>
            <a:r>
              <a:rPr lang="en-US" altLang="en-US" sz="1000" dirty="0" smtClean="0">
                <a:latin typeface="Arial" panose="020B0604020202020204" pitchFamily="34" charset="0"/>
              </a:rPr>
              <a:t> </a:t>
            </a:r>
          </a:p>
          <a:p>
            <a:pPr eaLnBrk="1" hangingPunct="1">
              <a:buClr>
                <a:schemeClr val="accent2"/>
              </a:buClr>
              <a:buFont typeface="Wingdings" panose="05000000000000000000" pitchFamily="2" charset="2"/>
              <a:buNone/>
            </a:pPr>
            <a:r>
              <a:rPr lang="en-US" altLang="en-US" sz="1000" b="1" dirty="0" smtClean="0">
                <a:solidFill>
                  <a:schemeClr val="accent2"/>
                </a:solidFill>
                <a:latin typeface="Arial" panose="020B0604020202020204" pitchFamily="34" charset="0"/>
              </a:rPr>
              <a:t>  </a:t>
            </a:r>
          </a:p>
          <a:p>
            <a:pPr eaLnBrk="1" hangingPunct="1">
              <a:buFontTx/>
              <a:buChar char="•"/>
            </a:pPr>
            <a:endParaRPr lang="en-US" altLang="en-US" dirty="0" smtClean="0">
              <a:latin typeface="Arial" panose="020B0604020202020204" pitchFamily="34" charset="0"/>
            </a:endParaRPr>
          </a:p>
        </p:txBody>
      </p:sp>
      <p:sp>
        <p:nvSpPr>
          <p:cNvPr id="5325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91630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245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2411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Remember:  If you elect Option B or Option C, the action you take for a category available to you on date of retirement </a:t>
            </a:r>
            <a:r>
              <a:rPr lang="en-US" altLang="en-US" b="1" dirty="0" smtClean="0">
                <a:latin typeface="Arial" panose="020B0604020202020204" pitchFamily="34" charset="0"/>
              </a:rPr>
              <a:t>sets in stone</a:t>
            </a:r>
            <a:r>
              <a:rPr lang="en-US" altLang="en-US" dirty="0" smtClean="0">
                <a:latin typeface="Arial" panose="020B0604020202020204" pitchFamily="34" charset="0"/>
              </a:rPr>
              <a:t> your treatment of that category for RCSBP and SBP FOREVER.</a:t>
            </a:r>
          </a:p>
          <a:p>
            <a:pPr eaLnBrk="1" hangingPunct="1">
              <a:buFontTx/>
              <a:buChar char="•"/>
            </a:pPr>
            <a:r>
              <a:rPr lang="en-US" altLang="en-US" dirty="0" smtClean="0">
                <a:latin typeface="Arial" panose="020B0604020202020204" pitchFamily="34" charset="0"/>
              </a:rPr>
              <a:t>  That means that if you </a:t>
            </a:r>
            <a:r>
              <a:rPr lang="en-US" altLang="en-US" u="sng" dirty="0" smtClean="0">
                <a:latin typeface="Arial" panose="020B0604020202020204" pitchFamily="34" charset="0"/>
              </a:rPr>
              <a:t>have</a:t>
            </a:r>
            <a:r>
              <a:rPr lang="en-US" altLang="en-US" dirty="0" smtClean="0">
                <a:latin typeface="Arial" panose="020B0604020202020204" pitchFamily="34" charset="0"/>
              </a:rPr>
              <a:t> an eligible child at election, elect Option B or Option C but decline child coverage, you’ve closed the door on RCSBP/SBP child coverage forever.</a:t>
            </a:r>
          </a:p>
          <a:p>
            <a:pPr eaLnBrk="1" hangingPunct="1">
              <a:buFontTx/>
              <a:buChar char="•"/>
            </a:pPr>
            <a:r>
              <a:rPr lang="en-US" altLang="en-US" dirty="0" smtClean="0">
                <a:latin typeface="Arial" panose="020B0604020202020204" pitchFamily="34" charset="0"/>
              </a:rPr>
              <a:t>  While you may feel certain today that there are no additional children in your future, please  think twice before barring the door, since dependent children come in many wrappings:</a:t>
            </a:r>
          </a:p>
          <a:p>
            <a:pPr eaLnBrk="1" hangingPunct="1"/>
            <a:r>
              <a:rPr lang="en-US" altLang="en-US" dirty="0" smtClean="0">
                <a:latin typeface="Arial" panose="020B0604020202020204" pitchFamily="34" charset="0"/>
              </a:rPr>
              <a:t>   -- step-children obtained through remarriage</a:t>
            </a:r>
          </a:p>
          <a:p>
            <a:pPr eaLnBrk="1" hangingPunct="1"/>
            <a:r>
              <a:rPr lang="en-US" altLang="en-US" dirty="0" smtClean="0">
                <a:latin typeface="Arial" panose="020B0604020202020204" pitchFamily="34" charset="0"/>
              </a:rPr>
              <a:t>   -- grandchildren who qualify as your dependents</a:t>
            </a:r>
          </a:p>
          <a:p>
            <a:pPr eaLnBrk="1" hangingPunct="1"/>
            <a:r>
              <a:rPr lang="en-US" altLang="en-US" dirty="0" smtClean="0">
                <a:latin typeface="Arial" panose="020B0604020202020204" pitchFamily="34" charset="0"/>
              </a:rPr>
              <a:t>   -- foster children, or</a:t>
            </a:r>
          </a:p>
          <a:p>
            <a:pPr eaLnBrk="1" hangingPunct="1"/>
            <a:r>
              <a:rPr lang="en-US" altLang="en-US" dirty="0" smtClean="0">
                <a:latin typeface="Arial" panose="020B0604020202020204" pitchFamily="34" charset="0"/>
              </a:rPr>
              <a:t>   -- natural children</a:t>
            </a:r>
          </a:p>
        </p:txBody>
      </p:sp>
      <p:sp>
        <p:nvSpPr>
          <p:cNvPr id="5529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098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912813" y="4414838"/>
            <a:ext cx="5030787" cy="44783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buFontTx/>
              <a:buChar char="•"/>
            </a:pPr>
            <a:r>
              <a:rPr lang="en-US" altLang="en-US" dirty="0" smtClean="0">
                <a:latin typeface="Arial" panose="020B0604020202020204" pitchFamily="34" charset="0"/>
              </a:rPr>
              <a:t>  </a:t>
            </a:r>
            <a:r>
              <a:rPr lang="en-US" altLang="en-US" sz="1000" dirty="0" smtClean="0">
                <a:latin typeface="Arial" panose="020B0604020202020204" pitchFamily="34" charset="0"/>
              </a:rPr>
              <a:t>Former spouse RCSBP issues remain among the most emotional and most misunderstood within both the active and retired military communities. </a:t>
            </a:r>
          </a:p>
          <a:p>
            <a:pPr eaLnBrk="1" hangingPunct="1">
              <a:buFontTx/>
              <a:buChar char="•"/>
            </a:pPr>
            <a:r>
              <a:rPr lang="en-US" altLang="en-US" sz="1000" dirty="0" smtClean="0">
                <a:latin typeface="Arial" panose="020B0604020202020204" pitchFamily="34" charset="0"/>
              </a:rPr>
              <a:t>  The main point we want to stress is that passage of the Uniformed Services Former Spouses’ Protection Act in 1982 did not change the basic premise that retired pay entitlement rests with the retiree.</a:t>
            </a:r>
          </a:p>
          <a:p>
            <a:pPr eaLnBrk="1" hangingPunct="1">
              <a:buFontTx/>
              <a:buChar char="•"/>
            </a:pPr>
            <a:r>
              <a:rPr lang="en-US" altLang="en-US" sz="1000" dirty="0" smtClean="0">
                <a:latin typeface="Arial" panose="020B0604020202020204" pitchFamily="34" charset="0"/>
              </a:rPr>
              <a:t>  What it DID do was give state courts legal authority to order members to elect “former spouse” RCSBP or SBP  coverage; a Reservist to convert existing spouse RCSBP coverage to former spouse; a retired member to convert existing spouse SBP coverage to former spouse.  Do not confuse this with the issue of a court dividing one’s retired pay - a separate matter.</a:t>
            </a:r>
          </a:p>
          <a:p>
            <a:pPr eaLnBrk="1" hangingPunct="1">
              <a:buFontTx/>
              <a:buChar char="•"/>
            </a:pPr>
            <a:r>
              <a:rPr lang="en-US" altLang="en-US" sz="1000" dirty="0" smtClean="0">
                <a:latin typeface="Arial" panose="020B0604020202020204" pitchFamily="34" charset="0"/>
              </a:rPr>
              <a:t>  If divorce occurs prior to 20 year letter and the court orders the Soldier to elect FS coverage at retirement, the following applies --</a:t>
            </a:r>
          </a:p>
          <a:p>
            <a:pPr eaLnBrk="1" hangingPunct="1"/>
            <a:r>
              <a:rPr lang="en-US" altLang="en-US" sz="1000" dirty="0" smtClean="0">
                <a:latin typeface="Arial" panose="020B0604020202020204" pitchFamily="34" charset="0"/>
              </a:rPr>
              <a:t>   (1)  The Soldier has no action to take until 20 year letter, at which time he/she should comply with the court order to avoid being in contempt of court - regardless of the Soldier’s marital status at 20 year letter. </a:t>
            </a:r>
          </a:p>
          <a:p>
            <a:pPr eaLnBrk="1" hangingPunct="1"/>
            <a:r>
              <a:rPr lang="en-US" altLang="en-US" sz="1000" dirty="0" smtClean="0">
                <a:latin typeface="Arial" panose="020B0604020202020204" pitchFamily="34" charset="0"/>
              </a:rPr>
              <a:t>   (2)  The former spouse has one year </a:t>
            </a:r>
            <a:r>
              <a:rPr lang="en-US" altLang="en-US" sz="1000" u="sng" dirty="0" smtClean="0">
                <a:latin typeface="Arial" panose="020B0604020202020204" pitchFamily="34" charset="0"/>
              </a:rPr>
              <a:t>from date of divorce</a:t>
            </a:r>
            <a:r>
              <a:rPr lang="en-US" altLang="en-US" sz="1000" dirty="0" smtClean="0">
                <a:latin typeface="Arial" panose="020B0604020202020204" pitchFamily="34" charset="0"/>
              </a:rPr>
              <a:t> to submit a DD Form 2656-10 HRC Reserve Retirement of for drilling Army National Guard Soldiers to request a “deemed” election.  A deemed election will override any failure on the part of the Soldier to follow the court’s order. </a:t>
            </a:r>
          </a:p>
          <a:p>
            <a:pPr eaLnBrk="1" hangingPunct="1">
              <a:buFontTx/>
              <a:buChar char="•"/>
            </a:pPr>
            <a:r>
              <a:rPr lang="en-US" altLang="en-US" sz="1000" dirty="0" smtClean="0">
                <a:latin typeface="Arial" panose="020B0604020202020204" pitchFamily="34" charset="0"/>
              </a:rPr>
              <a:t>  The court cannot order the member to participate in RCSBP if they had a spouse at their 20 year election (NOE) and did not cover that spouse.  If the member elected Option A, the court can order them to make an SBP election at non-regular retirement or active duty retirement.  </a:t>
            </a:r>
          </a:p>
          <a:p>
            <a:pPr eaLnBrk="1" hangingPunct="1">
              <a:buFontTx/>
              <a:buChar char="•"/>
            </a:pPr>
            <a:r>
              <a:rPr lang="en-US" altLang="en-US" sz="1000" dirty="0" smtClean="0">
                <a:latin typeface="Arial" panose="020B0604020202020204" pitchFamily="34" charset="0"/>
              </a:rPr>
              <a:t>  If divorce occurs </a:t>
            </a:r>
            <a:r>
              <a:rPr lang="en-US" altLang="en-US" sz="1000" b="1" dirty="0" smtClean="0">
                <a:latin typeface="Arial" panose="020B0604020202020204" pitchFamily="34" charset="0"/>
              </a:rPr>
              <a:t>after NOE,</a:t>
            </a:r>
            <a:r>
              <a:rPr lang="en-US" altLang="en-US" sz="1000" dirty="0" smtClean="0">
                <a:latin typeface="Arial" panose="020B0604020202020204" pitchFamily="34" charset="0"/>
              </a:rPr>
              <a:t> the court can order a retiree to cover a former spouse only if the former spouse was the Soldiers RCSBP covered “spouse” beneficiary previously.  The court cannot order a member to enroll the former spouse in a plan in which he/she do not participate.  </a:t>
            </a:r>
          </a:p>
          <a:p>
            <a:pPr eaLnBrk="1" hangingPunct="1">
              <a:buFontTx/>
              <a:buChar char="•"/>
            </a:pPr>
            <a:r>
              <a:rPr lang="en-US" altLang="en-US" sz="1000" dirty="0" smtClean="0">
                <a:latin typeface="Arial" panose="020B0604020202020204" pitchFamily="34" charset="0"/>
              </a:rPr>
              <a:t>  Remember, when former spouse coverage is ordered after the NOE, the Soldier can change the RCSBP to former spouse only within </a:t>
            </a:r>
            <a:r>
              <a:rPr lang="en-US" altLang="en-US" sz="1000" u="sng" dirty="0" smtClean="0">
                <a:latin typeface="Arial" panose="020B0604020202020204" pitchFamily="34" charset="0"/>
              </a:rPr>
              <a:t>one year of the divorce</a:t>
            </a:r>
            <a:r>
              <a:rPr lang="en-US" altLang="en-US" sz="1000" dirty="0" smtClean="0">
                <a:latin typeface="Arial" panose="020B0604020202020204" pitchFamily="34" charset="0"/>
              </a:rPr>
              <a:t> .  The spouse always has one year from the first court order to deem former spouse even if prior to the Soldier receiving the NOE.</a:t>
            </a:r>
          </a:p>
          <a:p>
            <a:pPr lvl="1" eaLnBrk="1" hangingPunct="1">
              <a:buFontTx/>
              <a:buChar char="•"/>
            </a:pPr>
            <a:r>
              <a:rPr lang="en-US" altLang="en-US" sz="1000" dirty="0" smtClean="0">
                <a:latin typeface="Arial" panose="020B0604020202020204" pitchFamily="34" charset="0"/>
              </a:rPr>
              <a:t>  For an existing former spouse RCSBP election, if action is not initiated by the Soldier within one year divorce, or deemed by the former spouse within one year of the first court order awarding the former spouse RCSBP, the former spouse option is lost.</a:t>
            </a:r>
          </a:p>
        </p:txBody>
      </p:sp>
      <p:sp>
        <p:nvSpPr>
          <p:cNvPr id="573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549327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RCSBP/SBP offers something to single Soldiers too.  They can cover  “a natural person with an insurable interest” if they are either unmarried with no children or have a sole dependent child. The child’s age or marital status is not considered.</a:t>
            </a:r>
          </a:p>
          <a:p>
            <a:pPr eaLnBrk="1" hangingPunct="1">
              <a:buFontTx/>
              <a:buChar char="•"/>
            </a:pPr>
            <a:r>
              <a:rPr lang="en-US" altLang="en-US" dirty="0" smtClean="0">
                <a:latin typeface="Arial" panose="020B0604020202020204" pitchFamily="34" charset="0"/>
              </a:rPr>
              <a:t>  The insurable interest option allows a Soldier to protect a person who would be financially impacted by his/her death.  Its main use is by single Soldiers who are the sole support of a family member, perhaps a mother, father or sibling.</a:t>
            </a:r>
          </a:p>
          <a:p>
            <a:pPr eaLnBrk="1" hangingPunct="1">
              <a:buFontTx/>
              <a:buChar char="•"/>
            </a:pPr>
            <a:r>
              <a:rPr lang="en-US" altLang="en-US" dirty="0" smtClean="0">
                <a:latin typeface="Arial" panose="020B0604020202020204" pitchFamily="34" charset="0"/>
              </a:rPr>
              <a:t>  It is expensive.  Proof of financial interest is required when the named beneficiary is unrelated or is more distantly related than first cousin.</a:t>
            </a:r>
          </a:p>
          <a:p>
            <a:pPr eaLnBrk="1" hangingPunct="1">
              <a:buFontTx/>
              <a:buChar char="•"/>
            </a:pPr>
            <a:r>
              <a:rPr lang="en-US" altLang="en-US" dirty="0" smtClean="0">
                <a:latin typeface="Arial" panose="020B0604020202020204" pitchFamily="34" charset="0"/>
              </a:rPr>
              <a:t>  If you gain a spouse or child after election, you have one year to change your election to protect someone in the newly-gained category.</a:t>
            </a:r>
          </a:p>
          <a:p>
            <a:pPr eaLnBrk="1" hangingPunct="1">
              <a:buFontTx/>
              <a:buChar char="•"/>
            </a:pPr>
            <a:r>
              <a:rPr lang="en-US" altLang="en-US" dirty="0" smtClean="0">
                <a:latin typeface="Arial" panose="020B0604020202020204" pitchFamily="34" charset="0"/>
              </a:rPr>
              <a:t>  Since Oct. 1994, this coverage may be cancelled at any time.</a:t>
            </a:r>
          </a:p>
          <a:p>
            <a:pPr eaLnBrk="1" hangingPunct="1">
              <a:buClr>
                <a:srgbClr val="790015"/>
              </a:buClr>
              <a:buFont typeface="Symbol" panose="05050102010706020507" pitchFamily="18" charset="2"/>
              <a:buChar char="·"/>
            </a:pPr>
            <a:r>
              <a:rPr lang="en-US" altLang="en-US" dirty="0" smtClean="0">
                <a:latin typeface="Times New Roman" panose="02020603050405020304" pitchFamily="18" charset="0"/>
              </a:rPr>
              <a:t>  Effective 24 Nov 03, if retired for disability and death occurs within one year of retirement for a cause related to a disability for which retired, Insurable Interest election SBP is invalid with the exception of Insurable Interest elections made for a dependent authorized a Military ID Card.  Premiums paid will be refunded to designated beneficiary.  </a:t>
            </a:r>
            <a:r>
              <a:rPr lang="en-US" altLang="en-US" sz="1400" dirty="0" smtClean="0">
                <a:latin typeface="Times New Roman" panose="02020603050405020304" pitchFamily="18" charset="0"/>
              </a:rPr>
              <a:t>Does not apply to length of service retirees.</a:t>
            </a:r>
          </a:p>
          <a:p>
            <a:pPr eaLnBrk="1" hangingPunct="1">
              <a:buClr>
                <a:srgbClr val="790015"/>
              </a:buClr>
              <a:buFont typeface="Symbol" panose="05050102010706020507" pitchFamily="18" charset="2"/>
              <a:buChar char="·"/>
            </a:pPr>
            <a:r>
              <a:rPr lang="en-US" altLang="en-US" sz="1400" dirty="0" smtClean="0">
                <a:latin typeface="Times New Roman" panose="02020603050405020304" pitchFamily="18" charset="0"/>
              </a:rPr>
              <a:t> Effective 17 Oct 06, when the beneficiary dies, retiree may elect a new Insurable Interest beneficiary within 180 days.  </a:t>
            </a:r>
          </a:p>
        </p:txBody>
      </p:sp>
      <p:sp>
        <p:nvSpPr>
          <p:cNvPr id="593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381599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614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5397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cap="flat"/>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70826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cap="flat"/>
        </p:spPr>
      </p:sp>
      <p:sp>
        <p:nvSpPr>
          <p:cNvPr id="65539" name="Rectangle 3"/>
          <p:cNvSpPr>
            <a:spLocks noGrp="1" noChangeArrowheads="1"/>
          </p:cNvSpPr>
          <p:nvPr>
            <p:ph type="body" idx="1"/>
          </p:nvPr>
        </p:nvSpPr>
        <p:spPr>
          <a:xfrm>
            <a:off x="912813" y="4414838"/>
            <a:ext cx="5030787" cy="4649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t>
            </a:r>
          </a:p>
        </p:txBody>
      </p:sp>
    </p:spTree>
    <p:extLst>
      <p:ext uri="{BB962C8B-B14F-4D97-AF65-F5344CB8AC3E}">
        <p14:creationId xmlns:p14="http://schemas.microsoft.com/office/powerpoint/2010/main" val="329372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cap="flat"/>
        </p:spPr>
      </p:sp>
      <p:sp>
        <p:nvSpPr>
          <p:cNvPr id="67587" name="Rectangle 3"/>
          <p:cNvSpPr>
            <a:spLocks noGrp="1" noChangeArrowheads="1"/>
          </p:cNvSpPr>
          <p:nvPr>
            <p:ph type="body" idx="1"/>
          </p:nvPr>
        </p:nvSpPr>
        <p:spPr>
          <a:xfrm>
            <a:off x="912813" y="4414838"/>
            <a:ext cx="5030787" cy="46497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433138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696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829421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7168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575790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912813" y="4413250"/>
            <a:ext cx="5027612" cy="4495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7373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92803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15628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a:t>
            </a:r>
          </a:p>
        </p:txBody>
      </p:sp>
      <p:sp>
        <p:nvSpPr>
          <p:cNvPr id="7577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165250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solidFill>
                <a:srgbClr val="FF0000"/>
              </a:solidFill>
              <a:latin typeface="Arial" panose="020B0604020202020204" pitchFamily="34" charset="0"/>
            </a:endParaRPr>
          </a:p>
        </p:txBody>
      </p:sp>
      <p:sp>
        <p:nvSpPr>
          <p:cNvPr id="7782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14840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912813" y="4413250"/>
            <a:ext cx="5027612" cy="4495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798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7775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912813" y="4413250"/>
            <a:ext cx="5027612"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a:t>
            </a:r>
          </a:p>
        </p:txBody>
      </p:sp>
      <p:sp>
        <p:nvSpPr>
          <p:cNvPr id="8294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200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12813" y="4413250"/>
            <a:ext cx="5027612" cy="43402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000" dirty="0" smtClean="0">
                <a:latin typeface="Arial" panose="020B0604020202020204" pitchFamily="34" charset="0"/>
              </a:rPr>
              <a:t>  The slide summarizes SBP’s positive features.</a:t>
            </a:r>
          </a:p>
          <a:p>
            <a:pPr eaLnBrk="1" hangingPunct="1">
              <a:buFontTx/>
              <a:buChar char="•"/>
            </a:pPr>
            <a:r>
              <a:rPr lang="en-US" altLang="en-US" sz="1000" dirty="0" smtClean="0">
                <a:latin typeface="Arial" panose="020B0604020202020204" pitchFamily="34" charset="0"/>
              </a:rPr>
              <a:t>  RCSBP is the o</a:t>
            </a:r>
            <a:r>
              <a:rPr lang="en-US" altLang="en-US" sz="1000" dirty="0" smtClean="0">
                <a:solidFill>
                  <a:srgbClr val="FF0000"/>
                </a:solidFill>
                <a:latin typeface="Arial" panose="020B0604020202020204" pitchFamily="34" charset="0"/>
              </a:rPr>
              <a:t>nly way to provide an annuity based on your eligibility for retirement if you die prior to your non-regular  retirement. </a:t>
            </a:r>
          </a:p>
          <a:p>
            <a:pPr eaLnBrk="1" hangingPunct="1">
              <a:buFontTx/>
              <a:buChar char="•"/>
            </a:pPr>
            <a:r>
              <a:rPr lang="en-US" altLang="en-US" sz="1000" dirty="0" smtClean="0">
                <a:latin typeface="Arial" panose="020B0604020202020204" pitchFamily="34" charset="0"/>
              </a:rPr>
              <a:t>We’d all agree that it’s smart financially to take advantage of a situation which offers you tax avoidance.  Your future RCSBP and SBP premiums do - and, you can even use the tax savings to make other investments.</a:t>
            </a:r>
          </a:p>
          <a:p>
            <a:pPr eaLnBrk="1" hangingPunct="1">
              <a:buFontTx/>
              <a:buChar char="•"/>
            </a:pPr>
            <a:r>
              <a:rPr lang="en-US" altLang="en-US" sz="1000" dirty="0" smtClean="0">
                <a:latin typeface="Arial" panose="020B0604020202020204" pitchFamily="34" charset="0"/>
              </a:rPr>
              <a:t>  Unlike insurance values which are eroded by inflation, RCSBP’s value increases with COLA raises for inflation.</a:t>
            </a:r>
          </a:p>
          <a:p>
            <a:pPr eaLnBrk="1" hangingPunct="1">
              <a:buFontTx/>
              <a:buChar char="•"/>
            </a:pPr>
            <a:r>
              <a:rPr lang="en-US" altLang="en-US" sz="1000" dirty="0" smtClean="0">
                <a:latin typeface="Arial" panose="020B0604020202020204" pitchFamily="34" charset="0"/>
              </a:rPr>
              <a:t>  The annuity is paid for however long needed - 1 to 50 or more yrs.</a:t>
            </a:r>
          </a:p>
          <a:p>
            <a:pPr eaLnBrk="1" hangingPunct="1">
              <a:buFontTx/>
              <a:buChar char="•"/>
            </a:pPr>
            <a:r>
              <a:rPr lang="en-US" altLang="en-US" sz="1000" dirty="0" smtClean="0">
                <a:latin typeface="Arial" panose="020B0604020202020204" pitchFamily="34" charset="0"/>
              </a:rPr>
              <a:t>  RCSBP costs don’t consider any factor except level of coverage.   </a:t>
            </a:r>
          </a:p>
          <a:p>
            <a:pPr eaLnBrk="1" hangingPunct="1">
              <a:buFontTx/>
              <a:buChar char="•"/>
            </a:pPr>
            <a:r>
              <a:rPr lang="en-US" altLang="en-US" sz="1000" dirty="0" smtClean="0">
                <a:latin typeface="Arial" panose="020B0604020202020204" pitchFamily="34" charset="0"/>
              </a:rPr>
              <a:t>  Level benefit of 55% without regard to age of spouse or former spouse!</a:t>
            </a:r>
          </a:p>
          <a:p>
            <a:pPr lvl="2" eaLnBrk="1" hangingPunct="1"/>
            <a:r>
              <a:rPr lang="en-US" altLang="en-US" sz="1000" dirty="0" smtClean="0">
                <a:latin typeface="Arial" panose="020B0604020202020204" pitchFamily="34" charset="0"/>
              </a:rPr>
              <a:t> NOTE:  The 04NDAA changed the post-62 benefit structure, and phases-in an increase to make SBP a level-term, 55% annuity, during the period 1 Oct 05 - 1 Apr 08.</a:t>
            </a:r>
          </a:p>
          <a:p>
            <a:pPr eaLnBrk="1" hangingPunct="1">
              <a:buFontTx/>
              <a:buChar char="•"/>
            </a:pPr>
            <a:r>
              <a:rPr lang="en-US" altLang="en-US" sz="1000" dirty="0" smtClean="0">
                <a:latin typeface="Arial" panose="020B0604020202020204" pitchFamily="34" charset="0"/>
              </a:rPr>
              <a:t>  There are no extra fees, agent commissions or risks.</a:t>
            </a:r>
          </a:p>
          <a:p>
            <a:pPr eaLnBrk="1" hangingPunct="1">
              <a:buFontTx/>
              <a:buChar char="•"/>
            </a:pPr>
            <a:r>
              <a:rPr lang="en-US" altLang="en-US" sz="1000" dirty="0" smtClean="0">
                <a:latin typeface="Arial" panose="020B0604020202020204" pitchFamily="34" charset="0"/>
              </a:rPr>
              <a:t>  It’s a </a:t>
            </a:r>
            <a:r>
              <a:rPr lang="en-US" altLang="en-US" sz="1000" u="sng" dirty="0" smtClean="0">
                <a:latin typeface="Arial" panose="020B0604020202020204" pitchFamily="34" charset="0"/>
              </a:rPr>
              <a:t>plus</a:t>
            </a:r>
            <a:r>
              <a:rPr lang="en-US" altLang="en-US" sz="1000" dirty="0" smtClean="0">
                <a:latin typeface="Arial" panose="020B0604020202020204" pitchFamily="34" charset="0"/>
              </a:rPr>
              <a:t> that only Congress can change RCSBP’s or SBP’s features.  They make changes on matters affecting survivors very cautiously.</a:t>
            </a:r>
          </a:p>
          <a:p>
            <a:pPr eaLnBrk="1" hangingPunct="1">
              <a:buFontTx/>
              <a:buChar char="•"/>
            </a:pPr>
            <a:r>
              <a:rPr lang="en-US" altLang="en-US" sz="1000" dirty="0" smtClean="0">
                <a:latin typeface="Arial" panose="020B0604020202020204" pitchFamily="34" charset="0"/>
              </a:rPr>
              <a:t>  While less quantifiable, peace of mind rises in value with  age. </a:t>
            </a:r>
          </a:p>
          <a:p>
            <a:pPr eaLnBrk="1" hangingPunct="1"/>
            <a:r>
              <a:rPr lang="en-US" altLang="en-US" sz="1000" dirty="0" smtClean="0">
                <a:latin typeface="Arial" panose="020B0604020202020204" pitchFamily="34" charset="0"/>
              </a:rPr>
              <a:t> </a:t>
            </a:r>
          </a:p>
        </p:txBody>
      </p:sp>
      <p:sp>
        <p:nvSpPr>
          <p:cNvPr id="8499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3448023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912813" y="4413250"/>
            <a:ext cx="5027612" cy="44196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Consider these four main points:</a:t>
            </a:r>
          </a:p>
          <a:p>
            <a:pPr eaLnBrk="1" hangingPunct="1"/>
            <a:r>
              <a:rPr lang="en-US" altLang="en-US" dirty="0" smtClean="0">
                <a:latin typeface="Arial" panose="020B0604020202020204" pitchFamily="34" charset="0"/>
              </a:rPr>
              <a:t>   1—(First bullet self explanatory)</a:t>
            </a:r>
          </a:p>
          <a:p>
            <a:pPr eaLnBrk="1" hangingPunct="1"/>
            <a:r>
              <a:rPr lang="en-US" altLang="en-US" dirty="0" smtClean="0">
                <a:latin typeface="Arial" panose="020B0604020202020204" pitchFamily="34" charset="0"/>
              </a:rPr>
              <a:t>   2-- </a:t>
            </a:r>
            <a:r>
              <a:rPr lang="en-US" altLang="en-US" i="1" dirty="0" smtClean="0">
                <a:latin typeface="Arial" panose="020B0604020202020204" pitchFamily="34" charset="0"/>
              </a:rPr>
              <a:t>(Read Second bullet)</a:t>
            </a:r>
            <a:r>
              <a:rPr lang="en-US" altLang="en-US" dirty="0" smtClean="0">
                <a:latin typeface="Arial" panose="020B0604020202020204" pitchFamily="34" charset="0"/>
              </a:rPr>
              <a:t>  Since you don’t know how many years your spouse might outlive you, determining what is adequate regarding insurance is impossible.  A crystal ball is not needed with RCSBP - it simply </a:t>
            </a:r>
            <a:r>
              <a:rPr lang="en-US" altLang="en-US" u="sng" dirty="0" smtClean="0">
                <a:latin typeface="Arial" panose="020B0604020202020204" pitchFamily="34" charset="0"/>
              </a:rPr>
              <a:t>cannot</a:t>
            </a:r>
            <a:r>
              <a:rPr lang="en-US" altLang="en-US" dirty="0" smtClean="0">
                <a:latin typeface="Arial" panose="020B0604020202020204" pitchFamily="34" charset="0"/>
              </a:rPr>
              <a:t> be outlived. </a:t>
            </a:r>
          </a:p>
          <a:p>
            <a:pPr eaLnBrk="1" hangingPunct="1"/>
            <a:r>
              <a:rPr lang="en-US" altLang="en-US" dirty="0" smtClean="0">
                <a:latin typeface="Arial" panose="020B0604020202020204" pitchFamily="34" charset="0"/>
              </a:rPr>
              <a:t>   3-- </a:t>
            </a:r>
            <a:r>
              <a:rPr lang="en-US" altLang="en-US" i="1" dirty="0" smtClean="0">
                <a:latin typeface="Arial" panose="020B0604020202020204" pitchFamily="34" charset="0"/>
              </a:rPr>
              <a:t>(Read Third bullet)</a:t>
            </a:r>
            <a:r>
              <a:rPr lang="en-US" altLang="en-US" dirty="0" smtClean="0">
                <a:latin typeface="Arial" panose="020B0604020202020204" pitchFamily="34" charset="0"/>
              </a:rPr>
              <a:t>  RCSBP’s inflation-fighter is its guaranteed cost-of-living adjustments (COLAs).  Increasing life insurance is needed as one ages, due to inflation’s eroding effect on the dollar’s purchasing power. </a:t>
            </a:r>
          </a:p>
          <a:p>
            <a:pPr eaLnBrk="1" hangingPunct="1"/>
            <a:r>
              <a:rPr lang="en-US" altLang="en-US" dirty="0" smtClean="0">
                <a:latin typeface="Arial" panose="020B0604020202020204" pitchFamily="34" charset="0"/>
              </a:rPr>
              <a:t>   4-- </a:t>
            </a:r>
            <a:r>
              <a:rPr lang="en-US" altLang="en-US" i="1" dirty="0" smtClean="0">
                <a:latin typeface="Arial" panose="020B0604020202020204" pitchFamily="34" charset="0"/>
              </a:rPr>
              <a:t>(Read Last bullet)</a:t>
            </a:r>
            <a:r>
              <a:rPr lang="en-US" altLang="en-US" dirty="0" smtClean="0">
                <a:latin typeface="Arial" panose="020B0604020202020204" pitchFamily="34" charset="0"/>
              </a:rPr>
              <a:t>  Try to adjust your thinking from short-sighted to long-term.  When you </a:t>
            </a:r>
            <a:r>
              <a:rPr lang="en-US" altLang="en-US" u="sng" dirty="0" smtClean="0">
                <a:latin typeface="Arial" panose="020B0604020202020204" pitchFamily="34" charset="0"/>
              </a:rPr>
              <a:t>limit</a:t>
            </a:r>
            <a:r>
              <a:rPr lang="en-US" altLang="en-US" dirty="0" smtClean="0">
                <a:latin typeface="Arial" panose="020B0604020202020204" pitchFamily="34" charset="0"/>
              </a:rPr>
              <a:t> your view, life insurance may appear more attractive (i.e., cheaper) than SBP.  But, if you compare RCSBP and SBP costs and benefits with life insurance costs and benefits for each year in the future, you’ll see that insurance costs </a:t>
            </a:r>
            <a:r>
              <a:rPr lang="en-US" altLang="en-US" u="sng" dirty="0" smtClean="0">
                <a:latin typeface="Arial" panose="020B0604020202020204" pitchFamily="34" charset="0"/>
              </a:rPr>
              <a:t>must</a:t>
            </a:r>
            <a:r>
              <a:rPr lang="en-US" altLang="en-US" dirty="0" smtClean="0">
                <a:latin typeface="Arial" panose="020B0604020202020204" pitchFamily="34" charset="0"/>
              </a:rPr>
              <a:t> increase dramatically based on the insurer’s increased risk of paying a policy.  Since RCSBP and SBP simply protect your beneficiaries from inflation through yearly COLA increases as needed. </a:t>
            </a:r>
          </a:p>
        </p:txBody>
      </p:sp>
      <p:sp>
        <p:nvSpPr>
          <p:cNvPr id="8704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29965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cap="flat"/>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In conclusion, we hope the information presented in this briefing has accomplished one thing - to have made you better equipped to make an informed decision on RCSBP.  </a:t>
            </a:r>
          </a:p>
          <a:p>
            <a:pPr eaLnBrk="1" hangingPunct="1">
              <a:buFontTx/>
              <a:buChar char="•"/>
            </a:pPr>
            <a:r>
              <a:rPr lang="en-US" altLang="en-US" dirty="0" smtClean="0">
                <a:latin typeface="Arial" panose="020B0604020202020204" pitchFamily="34" charset="0"/>
              </a:rPr>
              <a:t>  If you decide NOT to enroll, it should be because you’ve determined that RCSBP has no role to play in your family’s financial plan - NOT because you are uninformed. </a:t>
            </a:r>
          </a:p>
        </p:txBody>
      </p:sp>
    </p:spTree>
    <p:extLst>
      <p:ext uri="{BB962C8B-B14F-4D97-AF65-F5344CB8AC3E}">
        <p14:creationId xmlns:p14="http://schemas.microsoft.com/office/powerpoint/2010/main" val="719850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For more information on RCSBP you can visit the following listed sites or contact the listed contacts.  These sites and contacts can also provide information on other retirement related issues.  </a:t>
            </a:r>
          </a:p>
        </p:txBody>
      </p:sp>
    </p:spTree>
    <p:extLst>
      <p:ext uri="{BB962C8B-B14F-4D97-AF65-F5344CB8AC3E}">
        <p14:creationId xmlns:p14="http://schemas.microsoft.com/office/powerpoint/2010/main" val="2278677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dirty="0" smtClean="0">
                <a:latin typeface="Arial" panose="020B0604020202020204" pitchFamily="34" charset="0"/>
              </a:rPr>
              <a:t>  </a:t>
            </a:r>
          </a:p>
        </p:txBody>
      </p:sp>
      <p:sp>
        <p:nvSpPr>
          <p:cNvPr id="9318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18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2867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142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307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0568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12813" y="4414838"/>
            <a:ext cx="5030787" cy="4727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smtClean="0">
              <a:latin typeface="Arial" panose="020B0604020202020204" pitchFamily="34" charset="0"/>
            </a:endParaRPr>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8545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411948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34819"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824082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2183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fld id="{C1739303-D918-49BF-9C64-E6F4F94E50E1}" type="datetimeFigureOut">
              <a:rPr lang="en-US" smtClean="0">
                <a:solidFill>
                  <a:prstClr val="black"/>
                </a:solidFill>
              </a:rPr>
              <a:pPr fontAlgn="base">
                <a:spcBef>
                  <a:spcPct val="0"/>
                </a:spcBef>
                <a:spcAft>
                  <a:spcPct val="0"/>
                </a:spcAft>
                <a:defRPr/>
              </a:pPr>
              <a:t>1/11/2019</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fld id="{7E005AEA-76ED-42C3-8F4E-B514382889E9}"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Slide">
    <p:bg>
      <p:bgPr>
        <a:blipFill dpi="0" rotWithShape="0">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Calibri"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Title Slide">
    <p:bg>
      <p:bgPr>
        <a:blipFill dpi="0" rotWithShape="0">
          <a:blip r:embed="rId2">
            <a:alphaModFix amt="80000"/>
            <a:lum/>
          </a:blip>
          <a:srcRect/>
          <a:stretch>
            <a:fillRect t="25000" b="-2000"/>
          </a:stretch>
        </a:blipFill>
        <a:effectLst/>
      </p:bgPr>
    </p:bg>
    <p:spTree>
      <p:nvGrpSpPr>
        <p:cNvPr id="1" name=""/>
        <p:cNvGrpSpPr/>
        <p:nvPr/>
      </p:nvGrpSpPr>
      <p:grpSpPr>
        <a:xfrm>
          <a:off x="0" y="0"/>
          <a:ext cx="0" cy="0"/>
          <a:chOff x="0" y="0"/>
          <a:chExt cx="0" cy="0"/>
        </a:xfrm>
      </p:grpSpPr>
      <p:grpSp>
        <p:nvGrpSpPr>
          <p:cNvPr id="2" name="Group 11"/>
          <p:cNvGrpSpPr>
            <a:grpSpLocks/>
          </p:cNvGrpSpPr>
          <p:nvPr userDrawn="1"/>
        </p:nvGrpSpPr>
        <p:grpSpPr bwMode="auto">
          <a:xfrm>
            <a:off x="0" y="228600"/>
            <a:ext cx="9144000" cy="2286000"/>
            <a:chOff x="0" y="228600"/>
            <a:chExt cx="9144000" cy="2286000"/>
          </a:xfrm>
        </p:grpSpPr>
        <p:pic>
          <p:nvPicPr>
            <p:cNvPr id="6" name="Picture 16" descr="army one ping2.png"/>
            <p:cNvPicPr>
              <a:picLocks noChangeAspect="1"/>
            </p:cNvPicPr>
            <p:nvPr userDrawn="1"/>
          </p:nvPicPr>
          <p:blipFill>
            <a:blip r:embed="rId3" cstate="print"/>
            <a:srcRect/>
            <a:stretch>
              <a:fillRect/>
            </a:stretch>
          </p:blipFill>
          <p:spPr bwMode="auto">
            <a:xfrm>
              <a:off x="3657600" y="351264"/>
              <a:ext cx="1828800" cy="2113280"/>
            </a:xfrm>
            <a:prstGeom prst="rect">
              <a:avLst/>
            </a:prstGeom>
            <a:noFill/>
            <a:ln w="9525">
              <a:noFill/>
              <a:miter lim="800000"/>
              <a:headEnd/>
              <a:tailEnd/>
            </a:ln>
          </p:spPr>
        </p:pic>
        <p:sp>
          <p:nvSpPr>
            <p:cNvPr id="7" name="Rectangle 9"/>
            <p:cNvSpPr>
              <a:spLocks noChangeArrowheads="1"/>
            </p:cNvSpPr>
            <p:nvPr userDrawn="1"/>
          </p:nvSpPr>
          <p:spPr bwMode="auto">
            <a:xfrm>
              <a:off x="0" y="1447800"/>
              <a:ext cx="9144000" cy="274638"/>
            </a:xfrm>
            <a:prstGeom prst="rect">
              <a:avLst/>
            </a:prstGeom>
            <a:solidFill>
              <a:schemeClr val="tx1"/>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latin typeface="Arial" panose="020B0604020202020204" pitchFamily="34" charset="0"/>
                <a:cs typeface="Arial" panose="020B0604020202020204" pitchFamily="34" charset="0"/>
              </a:endParaRPr>
            </a:p>
          </p:txBody>
        </p:sp>
        <p:sp>
          <p:nvSpPr>
            <p:cNvPr id="8" name="Rectangle 12"/>
            <p:cNvSpPr>
              <a:spLocks noChangeArrowheads="1"/>
            </p:cNvSpPr>
            <p:nvPr userDrawn="1"/>
          </p:nvSpPr>
          <p:spPr bwMode="auto">
            <a:xfrm>
              <a:off x="0" y="1235075"/>
              <a:ext cx="9144000" cy="136525"/>
            </a:xfrm>
            <a:prstGeom prst="rect">
              <a:avLst/>
            </a:prstGeom>
            <a:solidFill>
              <a:srgbClr val="EABD00"/>
            </a:solidFill>
            <a:ln>
              <a:noFill/>
            </a:ln>
            <a:extLst/>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latin typeface="Arial" panose="020B0604020202020204" pitchFamily="34" charset="0"/>
                <a:cs typeface="Arial" panose="020B0604020202020204" pitchFamily="34" charset="0"/>
              </a:endParaRPr>
            </a:p>
          </p:txBody>
        </p:sp>
        <p:pic>
          <p:nvPicPr>
            <p:cNvPr id="9" name="Picture 8" descr="army one ping2.png"/>
            <p:cNvPicPr>
              <a:picLocks noChangeAspect="1"/>
            </p:cNvPicPr>
            <p:nvPr userDrawn="1"/>
          </p:nvPicPr>
          <p:blipFill>
            <a:blip r:embed="rId4" cstate="print"/>
            <a:srcRect/>
            <a:stretch>
              <a:fillRect/>
            </a:stretch>
          </p:blipFill>
          <p:spPr>
            <a:xfrm>
              <a:off x="3702050" y="228600"/>
              <a:ext cx="1752600" cy="2286000"/>
            </a:xfrm>
            <a:prstGeom prst="rect">
              <a:avLst/>
            </a:prstGeom>
            <a:effectLst>
              <a:outerShdw blurRad="50800" dist="38100" dir="2700000" algn="tl" rotWithShape="0">
                <a:prstClr val="black">
                  <a:alpha val="40000"/>
                </a:prstClr>
              </a:outerShdw>
            </a:effectLst>
          </p:spPr>
        </p:pic>
      </p:grpSp>
      <p:sp>
        <p:nvSpPr>
          <p:cNvPr id="10" name="Slide Number Placeholder 8"/>
          <p:cNvSpPr txBox="1">
            <a:spLocks/>
          </p:cNvSpPr>
          <p:nvPr userDrawn="1"/>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fld id="{1E8CF777-FEC4-4F7A-9961-B8FE09FF8F1A}" type="slidenum">
              <a:rPr lang="en-US" sz="1200" b="1">
                <a:solidFill>
                  <a:srgbClr val="FFFFFF"/>
                </a:solidFill>
                <a:latin typeface="Arial" panose="020B0604020202020204" pitchFamily="34" charset="0"/>
                <a:cs typeface="Arial" panose="020B0604020202020204" pitchFamily="34" charset="0"/>
              </a:rPr>
              <a:pPr algn="r" defTabSz="912813" fontAlgn="base">
                <a:spcBef>
                  <a:spcPct val="0"/>
                </a:spcBef>
                <a:spcAft>
                  <a:spcPct val="0"/>
                </a:spcAft>
                <a:defRPr/>
              </a:pPr>
              <a:t>‹#›</a:t>
            </a:fld>
            <a:endParaRPr lang="en-US" sz="1200" b="1" dirty="0">
              <a:solidFill>
                <a:srgbClr val="FFFFFF"/>
              </a:solidFill>
              <a:latin typeface="Arial" panose="020B0604020202020204" pitchFamily="34" charset="0"/>
              <a:cs typeface="Arial" panose="020B0604020202020204" pitchFamily="34" charset="0"/>
            </a:endParaRPr>
          </a:p>
        </p:txBody>
      </p:sp>
      <p:sp>
        <p:nvSpPr>
          <p:cNvPr id="14" name="Subtitle 2"/>
          <p:cNvSpPr>
            <a:spLocks noGrp="1"/>
          </p:cNvSpPr>
          <p:nvPr>
            <p:ph type="subTitle" idx="1"/>
          </p:nvPr>
        </p:nvSpPr>
        <p:spPr>
          <a:xfrm>
            <a:off x="838200" y="4191000"/>
            <a:ext cx="7620000" cy="1143000"/>
          </a:xfrm>
          <a:prstGeom prst="rect">
            <a:avLst/>
          </a:prstGeom>
        </p:spPr>
        <p:txBody>
          <a:bodyPr>
            <a:normAutofit/>
          </a:bodyPr>
          <a:lstStyle>
            <a:lvl1pPr marL="0" indent="0" algn="ctr">
              <a:buNone/>
              <a:defRPr sz="2000" b="0" baseline="0">
                <a:solidFill>
                  <a:schemeClr val="tx1">
                    <a:lumMod val="65000"/>
                    <a:lumOff val="35000"/>
                  </a:schemeClr>
                </a:solidFill>
                <a:latin typeface="Arial" panose="020B0604020202020204" pitchFamily="34" charset="0"/>
                <a:cs typeface="Arial" panose="020B0604020202020204"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39" indent="0" algn="ctr">
              <a:buNone/>
              <a:defRPr>
                <a:solidFill>
                  <a:schemeClr val="tx1">
                    <a:tint val="75000"/>
                  </a:schemeClr>
                </a:solidFill>
              </a:defRPr>
            </a:lvl4pPr>
            <a:lvl5pPr marL="1828587"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endParaRPr lang="en-US" dirty="0"/>
          </a:p>
        </p:txBody>
      </p:sp>
      <p:sp>
        <p:nvSpPr>
          <p:cNvPr id="20" name="Title 19"/>
          <p:cNvSpPr>
            <a:spLocks noGrp="1"/>
          </p:cNvSpPr>
          <p:nvPr>
            <p:ph type="title"/>
          </p:nvPr>
        </p:nvSpPr>
        <p:spPr>
          <a:xfrm>
            <a:off x="457200" y="2743200"/>
            <a:ext cx="8229600" cy="731838"/>
          </a:xfrm>
          <a:prstGeom prst="rect">
            <a:avLst/>
          </a:prstGeom>
        </p:spPr>
        <p:txBody>
          <a:bodyPr/>
          <a:lstStyle>
            <a:lvl1pPr algn="ctr">
              <a:defRPr sz="4400" b="1">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56" y="6735763"/>
            <a:ext cx="65" cy="215444"/>
          </a:xfrm>
          <a:prstGeom prst="rect">
            <a:avLst/>
          </a:prstGeom>
          <a:noFill/>
          <a:ln>
            <a:noFill/>
          </a:ln>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smtClean="0">
              <a:solidFill>
                <a:srgbClr val="EEECE1"/>
              </a:solidFill>
              <a:latin typeface="Arial" panose="020B0604020202020204" pitchFamily="34" charset="0"/>
              <a:cs typeface="Arial" panose="020B0604020202020204" pitchFamily="34" charset="0"/>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atin typeface="Arial" panose="020B0604020202020204" pitchFamily="34" charset="0"/>
                <a:cs typeface="Arial" panose="020B0604020202020204" pitchFamily="34" charset="0"/>
              </a:defRPr>
            </a:lvl1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atin typeface="Arial" panose="020B0604020202020204" pitchFamily="34" charset="0"/>
                <a:cs typeface="Arial" panose="020B0604020202020204" pitchFamily="34" charset="0"/>
              </a:defRPr>
            </a:lvl1pPr>
            <a:lvl2pPr>
              <a:buFont typeface="Arial" pitchFamily="34" charset="0"/>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atin typeface="Arial" panose="020B0604020202020204" pitchFamily="34" charset="0"/>
                <a:cs typeface="Arial" panose="020B0604020202020204" pitchFamily="34" charset="0"/>
              </a:defRPr>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Slide">
    <p:spTree>
      <p:nvGrpSpPr>
        <p:cNvPr id="1" name=""/>
        <p:cNvGrpSpPr/>
        <p:nvPr/>
      </p:nvGrpSpPr>
      <p:grpSpPr>
        <a:xfrm>
          <a:off x="0" y="0"/>
          <a:ext cx="0" cy="0"/>
          <a:chOff x="0" y="0"/>
          <a:chExt cx="0" cy="0"/>
        </a:xfrm>
      </p:grpSpPr>
      <p:sp>
        <p:nvSpPr>
          <p:cNvPr id="6" name="Rectangle 1026"/>
          <p:cNvSpPr>
            <a:spLocks noChangeArrowheads="1"/>
          </p:cNvSpPr>
          <p:nvPr/>
        </p:nvSpPr>
        <p:spPr bwMode="auto">
          <a:xfrm>
            <a:off x="8231188" y="6735763"/>
            <a:ext cx="0" cy="212725"/>
          </a:xfrm>
          <a:prstGeom prst="rect">
            <a:avLst/>
          </a:prstGeom>
          <a:noFill/>
          <a:ln>
            <a:noFill/>
          </a:ln>
          <a:extLst/>
        </p:spPr>
        <p:txBody>
          <a:bodyPr wrap="none"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defRPr/>
            </a:pPr>
            <a:endParaRPr lang="en-US" sz="1400" b="1" dirty="0" smtClean="0">
              <a:solidFill>
                <a:srgbClr val="EEECE1"/>
              </a:solidFill>
            </a:endParaRPr>
          </a:p>
        </p:txBody>
      </p:sp>
      <p:cxnSp>
        <p:nvCxnSpPr>
          <p:cNvPr id="7" name="Straight Connector 6"/>
          <p:cNvCxnSpPr/>
          <p:nvPr userDrawn="1"/>
        </p:nvCxnSpPr>
        <p:spPr>
          <a:xfrm>
            <a:off x="654050" y="828675"/>
            <a:ext cx="7829550" cy="9525"/>
          </a:xfrm>
          <a:prstGeom prst="line">
            <a:avLst/>
          </a:prstGeom>
        </p:spPr>
        <p:style>
          <a:lnRef idx="3">
            <a:schemeClr val="dk1"/>
          </a:lnRef>
          <a:fillRef idx="0">
            <a:schemeClr val="dk1"/>
          </a:fillRef>
          <a:effectRef idx="2">
            <a:schemeClr val="dk1"/>
          </a:effectRef>
          <a:fontRef idx="minor">
            <a:schemeClr val="tx1"/>
          </a:fontRef>
        </p:style>
      </p:cxnSp>
      <p:pic>
        <p:nvPicPr>
          <p:cNvPr id="8" name="Picture 2"/>
          <p:cNvPicPr>
            <a:picLocks noChangeAspect="1" noChangeArrowheads="1"/>
          </p:cNvPicPr>
          <p:nvPr userDrawn="1"/>
        </p:nvPicPr>
        <p:blipFill>
          <a:blip r:embed="rId2" cstate="print"/>
          <a:srcRect/>
          <a:stretch>
            <a:fillRect/>
          </a:stretch>
        </p:blipFill>
        <p:spPr bwMode="auto">
          <a:xfrm>
            <a:off x="76200" y="55563"/>
            <a:ext cx="485775" cy="642937"/>
          </a:xfrm>
          <a:prstGeom prst="rect">
            <a:avLst/>
          </a:prstGeom>
          <a:noFill/>
          <a:ln w="9525">
            <a:noFill/>
            <a:miter lim="800000"/>
            <a:headEnd/>
            <a:tailEnd/>
          </a:ln>
        </p:spPr>
      </p:pic>
      <p:sp>
        <p:nvSpPr>
          <p:cNvPr id="382981" name="Rectangle 1029"/>
          <p:cNvSpPr>
            <a:spLocks noGrp="1" noChangeArrowheads="1"/>
          </p:cNvSpPr>
          <p:nvPr>
            <p:ph type="ctrTitle"/>
          </p:nvPr>
        </p:nvSpPr>
        <p:spPr>
          <a:xfrm>
            <a:off x="395288" y="1600200"/>
            <a:ext cx="8226425" cy="1371600"/>
          </a:xfrm>
          <a:prstGeom prst="rect">
            <a:avLst/>
          </a:prstGeom>
        </p:spPr>
        <p:txBody>
          <a:bodyPr wrap="square" lIns="91440" tIns="45720" rIns="91440" bIns="45720"/>
          <a:lstStyle>
            <a:lvl1pPr>
              <a:defRPr sz="3600"/>
            </a:lvl1pPr>
          </a:lstStyle>
          <a:p>
            <a:r>
              <a:rPr lang="en-US" smtClean="0"/>
              <a:t>Click to edit Master title style</a:t>
            </a:r>
            <a:endParaRPr lang="en-US" dirty="0"/>
          </a:p>
        </p:txBody>
      </p:sp>
      <p:sp>
        <p:nvSpPr>
          <p:cNvPr id="382988" name="Rectangle 1036"/>
          <p:cNvSpPr>
            <a:spLocks noGrp="1" noChangeArrowheads="1"/>
          </p:cNvSpPr>
          <p:nvPr>
            <p:ph type="subTitle" idx="1"/>
          </p:nvPr>
        </p:nvSpPr>
        <p:spPr>
          <a:xfrm>
            <a:off x="1328083" y="3048001"/>
            <a:ext cx="6400800" cy="838200"/>
          </a:xfrm>
          <a:prstGeom prst="rect">
            <a:avLst/>
          </a:prstGeom>
        </p:spPr>
        <p:txBody>
          <a:bodyPr anchor="ctr" anchorCtr="1"/>
          <a:lstStyle>
            <a:lvl1pPr marL="0" indent="0" algn="ctr">
              <a:spcBef>
                <a:spcPts val="0"/>
              </a:spcBef>
              <a:buFont typeface="Wingdings" pitchFamily="2" charset="2"/>
              <a:buNone/>
              <a:defRPr/>
            </a:lvl1pPr>
          </a:lstStyle>
          <a:p>
            <a:r>
              <a:rPr lang="en-US" smtClean="0"/>
              <a:t>Click to edit Master subtitle style</a:t>
            </a:r>
            <a:endParaRPr lang="en-US" dirty="0"/>
          </a:p>
        </p:txBody>
      </p:sp>
      <p:sp>
        <p:nvSpPr>
          <p:cNvPr id="15" name="Text Placeholder 14"/>
          <p:cNvSpPr>
            <a:spLocks noGrp="1"/>
          </p:cNvSpPr>
          <p:nvPr>
            <p:ph type="body" sz="quarter" idx="10"/>
          </p:nvPr>
        </p:nvSpPr>
        <p:spPr>
          <a:xfrm>
            <a:off x="3012141" y="4419600"/>
            <a:ext cx="3146612" cy="336456"/>
          </a:xfrm>
          <a:prstGeom prst="rect">
            <a:avLst/>
          </a:prstGeom>
        </p:spPr>
        <p:txBody>
          <a:bodyPr/>
          <a:lstStyle>
            <a:lvl1pPr algn="ctr">
              <a:buFont typeface="Arial" pitchFamily="34" charset="0"/>
              <a:buNone/>
              <a:defRPr sz="1800" baseline="0"/>
            </a:lvl1pPr>
            <a:lvl2pPr>
              <a:buFont typeface="Arial" pitchFamily="34" charset="0"/>
              <a:buNone/>
              <a:defRPr sz="1800"/>
            </a:lvl2pPr>
            <a:lvl3pPr>
              <a:buNone/>
              <a:defRPr sz="1800"/>
            </a:lvl3pPr>
            <a:lvl4pPr>
              <a:buNone/>
              <a:defRPr sz="1800"/>
            </a:lvl4pPr>
            <a:lvl5pPr>
              <a:buNone/>
              <a:defRPr sz="1800"/>
            </a:lvl5pPr>
          </a:lstStyle>
          <a:p>
            <a:pPr lvl="0"/>
            <a:r>
              <a:rPr lang="en-US" smtClean="0"/>
              <a:t>Click to edit Master text styles</a:t>
            </a:r>
          </a:p>
        </p:txBody>
      </p:sp>
      <p:sp>
        <p:nvSpPr>
          <p:cNvPr id="17" name="Text Placeholder 16"/>
          <p:cNvSpPr>
            <a:spLocks noGrp="1"/>
          </p:cNvSpPr>
          <p:nvPr>
            <p:ph type="body" sz="quarter" idx="11"/>
          </p:nvPr>
        </p:nvSpPr>
        <p:spPr>
          <a:xfrm>
            <a:off x="6024283" y="5741147"/>
            <a:ext cx="3079376" cy="632759"/>
          </a:xfrm>
          <a:prstGeom prst="rect">
            <a:avLst/>
          </a:prstGeom>
        </p:spPr>
        <p:txBody>
          <a:bodyPr/>
          <a:lstStyle>
            <a:lvl1pPr marL="0" indent="0">
              <a:spcBef>
                <a:spcPts val="0"/>
              </a:spcBef>
              <a:buNone/>
              <a:defRPr sz="1400" baseline="0"/>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0" y="274638"/>
            <a:ext cx="6248400" cy="487362"/>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2954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6337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72000" y="36337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553200" y="6461125"/>
            <a:ext cx="2133600" cy="320675"/>
          </a:xfrm>
          <a:prstGeom prst="rect">
            <a:avLst/>
          </a:prstGeom>
        </p:spPr>
        <p:txBody>
          <a:bodyPr/>
          <a:lstStyle>
            <a:lvl1pPr algn="ctr" eaLnBrk="0" hangingPunct="0">
              <a:defRPr>
                <a:latin typeface="Arial" charset="0"/>
                <a:cs typeface="+mn-cs"/>
              </a:defRPr>
            </a:lvl1pPr>
          </a:lstStyle>
          <a:p>
            <a:pPr fontAlgn="base">
              <a:spcBef>
                <a:spcPct val="0"/>
              </a:spcBef>
              <a:spcAft>
                <a:spcPct val="0"/>
              </a:spcAft>
              <a:defRPr/>
            </a:pPr>
            <a:fld id="{CDAA6859-EF39-4BC2-9E49-F383CA82A717}" type="slidenum">
              <a:rPr lang="en-US">
                <a:solidFill>
                  <a:prstClr val="black"/>
                </a:solidFill>
              </a:rPr>
              <a:pPr fontAlgn="base">
                <a:spcBef>
                  <a:spcPct val="0"/>
                </a:spcBef>
                <a:spcAft>
                  <a:spcPct val="0"/>
                </a:spcAft>
                <a:defRPr/>
              </a:pPr>
              <a:t>‹#›</a:t>
            </a:fld>
            <a:endParaRPr lang="en-US"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3166473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FECB12F-7C81-4ABF-BDBC-BBDA11FC6E7E}" type="slidenum">
              <a:rPr lang="en-US" altLang="en-US"/>
              <a:pPr>
                <a:defRPr/>
              </a:pPr>
              <a:t>‹#›</a:t>
            </a:fld>
            <a:endParaRPr lang="en-US" altLang="en-US" dirty="0"/>
          </a:p>
        </p:txBody>
      </p:sp>
    </p:spTree>
    <p:extLst>
      <p:ext uri="{BB962C8B-B14F-4D97-AF65-F5344CB8AC3E}">
        <p14:creationId xmlns:p14="http://schemas.microsoft.com/office/powerpoint/2010/main" val="401316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896100" y="6578600"/>
            <a:ext cx="2133600" cy="228600"/>
          </a:xfrm>
          <a:prstGeom prst="rect">
            <a:avLst/>
          </a:prstGeom>
        </p:spPr>
        <p:txBody>
          <a:bodyPr/>
          <a:lstStyle>
            <a:lvl1pPr eaLnBrk="1" hangingPunct="1">
              <a:defRPr>
                <a:latin typeface="Arial" charset="0"/>
              </a:defRPr>
            </a:lvl1pPr>
          </a:lstStyle>
          <a:p>
            <a:pPr>
              <a:defRPr/>
            </a:pPr>
            <a:endParaRPr lang="en-US" dirty="0"/>
          </a:p>
        </p:txBody>
      </p:sp>
    </p:spTree>
    <p:extLst>
      <p:ext uri="{BB962C8B-B14F-4D97-AF65-F5344CB8AC3E}">
        <p14:creationId xmlns:p14="http://schemas.microsoft.com/office/powerpoint/2010/main" val="303787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3" descr="army one ping2.png"/>
          <p:cNvPicPr>
            <a:picLocks noChangeAspect="1"/>
          </p:cNvPicPr>
          <p:nvPr/>
        </p:nvPicPr>
        <p:blipFill>
          <a:blip r:embed="rId30" cstate="print"/>
          <a:srcRect/>
          <a:stretch>
            <a:fillRect/>
          </a:stretch>
        </p:blipFill>
        <p:spPr bwMode="auto">
          <a:xfrm>
            <a:off x="228600" y="77788"/>
            <a:ext cx="671513" cy="777875"/>
          </a:xfrm>
          <a:prstGeom prst="rect">
            <a:avLst/>
          </a:prstGeom>
          <a:noFill/>
          <a:ln w="9525">
            <a:noFill/>
            <a:miter lim="800000"/>
            <a:headEnd/>
            <a:tailEnd/>
          </a:ln>
        </p:spPr>
      </p:pic>
      <p:sp>
        <p:nvSpPr>
          <p:cNvPr id="1027" name="Rectangle 8"/>
          <p:cNvSpPr>
            <a:spLocks noChangeArrowheads="1"/>
          </p:cNvSpPr>
          <p:nvPr/>
        </p:nvSpPr>
        <p:spPr bwMode="auto">
          <a:xfrm>
            <a:off x="914400" y="457200"/>
            <a:ext cx="8001000" cy="109538"/>
          </a:xfrm>
          <a:prstGeom prst="rect">
            <a:avLst/>
          </a:prstGeom>
          <a:solidFill>
            <a:srgbClr val="EABD00"/>
          </a:solidFill>
          <a:ln>
            <a:noFill/>
          </a:ln>
          <a:extLst/>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latin typeface="Arial" panose="020B0604020202020204" pitchFamily="34" charset="0"/>
              <a:cs typeface="Arial" panose="020B0604020202020204" pitchFamily="34" charset="0"/>
            </a:endParaRPr>
          </a:p>
        </p:txBody>
      </p:sp>
      <p:sp>
        <p:nvSpPr>
          <p:cNvPr id="1028" name="Rectangle 10"/>
          <p:cNvSpPr>
            <a:spLocks noChangeArrowheads="1"/>
          </p:cNvSpPr>
          <p:nvPr/>
        </p:nvSpPr>
        <p:spPr bwMode="auto">
          <a:xfrm>
            <a:off x="152400" y="6553200"/>
            <a:ext cx="8839200" cy="161925"/>
          </a:xfrm>
          <a:prstGeom prst="rect">
            <a:avLst/>
          </a:prstGeom>
          <a:solidFill>
            <a:schemeClr val="tx1"/>
          </a:solidFill>
          <a:ln>
            <a:noFill/>
          </a:ln>
          <a:extLst/>
        </p:spPr>
        <p:txBody>
          <a:bodyPr lIns="91430" tIns="45715" rIns="91430" bIns="4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1700" dirty="0" smtClean="0">
              <a:solidFill>
                <a:srgbClr val="000000"/>
              </a:solidFill>
              <a:latin typeface="Arial" panose="020B0604020202020204" pitchFamily="34" charset="0"/>
              <a:cs typeface="Arial" panose="020B0604020202020204" pitchFamily="34" charset="0"/>
            </a:endParaRPr>
          </a:p>
        </p:txBody>
      </p:sp>
      <p:sp>
        <p:nvSpPr>
          <p:cNvPr id="12" name="Slide Number Placeholder 8"/>
          <p:cNvSpPr txBox="1">
            <a:spLocks/>
          </p:cNvSpPr>
          <p:nvPr/>
        </p:nvSpPr>
        <p:spPr>
          <a:xfrm>
            <a:off x="6858000" y="6448425"/>
            <a:ext cx="2133600" cy="381000"/>
          </a:xfrm>
          <a:prstGeom prst="rect">
            <a:avLst/>
          </a:prstGeom>
        </p:spPr>
        <p:txBody>
          <a:bodyPr lIns="91430" tIns="45715" rIns="91430" bIns="45715" anchor="ctr"/>
          <a:lstStyle/>
          <a:p>
            <a:pPr algn="r" defTabSz="912813" fontAlgn="base">
              <a:spcBef>
                <a:spcPct val="0"/>
              </a:spcBef>
              <a:spcAft>
                <a:spcPct val="0"/>
              </a:spcAft>
              <a:defRPr/>
            </a:pPr>
            <a:fld id="{BA879E58-23A0-4A77-8FB5-76FAC61AC11D}" type="slidenum">
              <a:rPr lang="en-US" sz="1200" b="1">
                <a:solidFill>
                  <a:srgbClr val="FFFFFF"/>
                </a:solidFill>
                <a:latin typeface="Arial" panose="020B0604020202020204" pitchFamily="34" charset="0"/>
                <a:cs typeface="Arial" panose="020B0604020202020204" pitchFamily="34" charset="0"/>
              </a:rPr>
              <a:pPr algn="r" defTabSz="912813" fontAlgn="base">
                <a:spcBef>
                  <a:spcPct val="0"/>
                </a:spcBef>
                <a:spcAft>
                  <a:spcPct val="0"/>
                </a:spcAft>
                <a:defRPr/>
              </a:pPr>
              <a:t>‹#›</a:t>
            </a:fld>
            <a:endParaRPr lang="en-US" sz="1200" b="1" dirty="0">
              <a:solidFill>
                <a:srgbClr val="FFFFFF"/>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Lst>
  <p:txStyles>
    <p:titleStyle>
      <a:lvl1pPr algn="ctr" defTabSz="912813" rtl="0" eaLnBrk="0" fontAlgn="base" hangingPunct="0">
        <a:spcBef>
          <a:spcPct val="0"/>
        </a:spcBef>
        <a:spcAft>
          <a:spcPct val="0"/>
        </a:spcAft>
        <a:defRPr sz="4400">
          <a:solidFill>
            <a:schemeClr val="tx2"/>
          </a:solidFill>
          <a:latin typeface="Arial" charset="0"/>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307696" algn="ctr" defTabSz="913472" rtl="0" fontAlgn="base">
        <a:spcBef>
          <a:spcPct val="0"/>
        </a:spcBef>
        <a:spcAft>
          <a:spcPct val="0"/>
        </a:spcAft>
        <a:defRPr sz="4400">
          <a:solidFill>
            <a:schemeClr val="tx2"/>
          </a:solidFill>
          <a:latin typeface="Arial" charset="0"/>
        </a:defRPr>
      </a:lvl6pPr>
      <a:lvl7pPr marL="615391" algn="ctr" defTabSz="913472" rtl="0" fontAlgn="base">
        <a:spcBef>
          <a:spcPct val="0"/>
        </a:spcBef>
        <a:spcAft>
          <a:spcPct val="0"/>
        </a:spcAft>
        <a:defRPr sz="4400">
          <a:solidFill>
            <a:schemeClr val="tx2"/>
          </a:solidFill>
          <a:latin typeface="Arial" charset="0"/>
        </a:defRPr>
      </a:lvl7pPr>
      <a:lvl8pPr marL="923087" algn="ctr" defTabSz="913472" rtl="0" fontAlgn="base">
        <a:spcBef>
          <a:spcPct val="0"/>
        </a:spcBef>
        <a:spcAft>
          <a:spcPct val="0"/>
        </a:spcAft>
        <a:defRPr sz="4400">
          <a:solidFill>
            <a:schemeClr val="tx2"/>
          </a:solidFill>
          <a:latin typeface="Arial" charset="0"/>
        </a:defRPr>
      </a:lvl8pPr>
      <a:lvl9pPr marL="1230782" algn="ctr" defTabSz="913472"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Arial" charset="0"/>
          <a:ea typeface="+mn-ea"/>
          <a:cs typeface="+mn-cs"/>
        </a:defRPr>
      </a:lvl1pPr>
      <a:lvl2pPr marL="741363" indent="-284163" algn="l" defTabSz="912813" rtl="0" eaLnBrk="0" fontAlgn="base" hangingPunct="0">
        <a:spcBef>
          <a:spcPct val="20000"/>
        </a:spcBef>
        <a:spcAft>
          <a:spcPct val="0"/>
        </a:spcAft>
        <a:buChar char="–"/>
        <a:defRPr sz="2800">
          <a:solidFill>
            <a:schemeClr val="tx1"/>
          </a:solidFill>
          <a:latin typeface="Arial" charset="0"/>
        </a:defRPr>
      </a:lvl2pPr>
      <a:lvl3pPr marL="1141413" indent="-228600" algn="l" defTabSz="912813" rtl="0" eaLnBrk="0" fontAlgn="base" hangingPunct="0">
        <a:spcBef>
          <a:spcPct val="20000"/>
        </a:spcBef>
        <a:spcAft>
          <a:spcPct val="0"/>
        </a:spcAft>
        <a:buChar char="•"/>
        <a:defRPr sz="2400">
          <a:solidFill>
            <a:schemeClr val="tx1"/>
          </a:solidFill>
          <a:latin typeface="Arial" charset="0"/>
        </a:defRPr>
      </a:lvl3pPr>
      <a:lvl4pPr marL="1600200" indent="-228600" algn="l" defTabSz="912813" rtl="0" eaLnBrk="0" fontAlgn="base" hangingPunct="0">
        <a:spcBef>
          <a:spcPct val="20000"/>
        </a:spcBef>
        <a:spcAft>
          <a:spcPct val="0"/>
        </a:spcAft>
        <a:buChar char="–"/>
        <a:defRPr sz="2000">
          <a:solidFill>
            <a:schemeClr val="tx1"/>
          </a:solidFill>
          <a:latin typeface="Arial" charset="0"/>
        </a:defRPr>
      </a:lvl4pPr>
      <a:lvl5pPr marL="2055813" indent="-228600" algn="l" defTabSz="912813" rtl="0" eaLnBrk="0" fontAlgn="base" hangingPunct="0">
        <a:spcBef>
          <a:spcPct val="20000"/>
        </a:spcBef>
        <a:spcAft>
          <a:spcPct val="0"/>
        </a:spcAft>
        <a:buChar char="»"/>
        <a:defRPr sz="2000">
          <a:solidFill>
            <a:schemeClr val="tx1"/>
          </a:solidFill>
          <a:latin typeface="Arial" charset="0"/>
        </a:defRPr>
      </a:lvl5pPr>
      <a:lvl6pPr marL="2364342" indent="-228635" algn="l" defTabSz="913472" rtl="0" fontAlgn="base">
        <a:spcBef>
          <a:spcPct val="20000"/>
        </a:spcBef>
        <a:spcAft>
          <a:spcPct val="0"/>
        </a:spcAft>
        <a:buChar char="»"/>
        <a:defRPr sz="2000">
          <a:solidFill>
            <a:schemeClr val="tx1"/>
          </a:solidFill>
          <a:latin typeface="+mn-lt"/>
        </a:defRPr>
      </a:lvl6pPr>
      <a:lvl7pPr marL="2672037" indent="-228635" algn="l" defTabSz="913472" rtl="0" fontAlgn="base">
        <a:spcBef>
          <a:spcPct val="20000"/>
        </a:spcBef>
        <a:spcAft>
          <a:spcPct val="0"/>
        </a:spcAft>
        <a:buChar char="»"/>
        <a:defRPr sz="2000">
          <a:solidFill>
            <a:schemeClr val="tx1"/>
          </a:solidFill>
          <a:latin typeface="+mn-lt"/>
        </a:defRPr>
      </a:lvl7pPr>
      <a:lvl8pPr marL="2979733" indent="-228635" algn="l" defTabSz="913472" rtl="0" fontAlgn="base">
        <a:spcBef>
          <a:spcPct val="20000"/>
        </a:spcBef>
        <a:spcAft>
          <a:spcPct val="0"/>
        </a:spcAft>
        <a:buChar char="»"/>
        <a:defRPr sz="2000">
          <a:solidFill>
            <a:schemeClr val="tx1"/>
          </a:solidFill>
          <a:latin typeface="+mn-lt"/>
        </a:defRPr>
      </a:lvl8pPr>
      <a:lvl9pPr marL="3287429" indent="-228635" algn="l" defTabSz="913472" rtl="0" fontAlgn="base">
        <a:spcBef>
          <a:spcPct val="20000"/>
        </a:spcBef>
        <a:spcAft>
          <a:spcPct val="0"/>
        </a:spcAft>
        <a:buChar char="»"/>
        <a:defRPr sz="2000">
          <a:solidFill>
            <a:schemeClr val="tx1"/>
          </a:solidFill>
          <a:latin typeface="+mn-lt"/>
        </a:defRPr>
      </a:lvl9pPr>
    </p:bodyStyle>
    <p:otherStyle>
      <a:defPPr>
        <a:defRPr lang="en-US"/>
      </a:defPPr>
      <a:lvl1pPr marL="0" algn="l" defTabSz="615391" rtl="0" eaLnBrk="1" latinLnBrk="0" hangingPunct="1">
        <a:defRPr sz="1200" kern="1200">
          <a:solidFill>
            <a:schemeClr val="tx1"/>
          </a:solidFill>
          <a:latin typeface="+mn-lt"/>
          <a:ea typeface="+mn-ea"/>
          <a:cs typeface="+mn-cs"/>
        </a:defRPr>
      </a:lvl1pPr>
      <a:lvl2pPr marL="307696" algn="l" defTabSz="615391" rtl="0" eaLnBrk="1" latinLnBrk="0" hangingPunct="1">
        <a:defRPr sz="1200" kern="1200">
          <a:solidFill>
            <a:schemeClr val="tx1"/>
          </a:solidFill>
          <a:latin typeface="+mn-lt"/>
          <a:ea typeface="+mn-ea"/>
          <a:cs typeface="+mn-cs"/>
        </a:defRPr>
      </a:lvl2pPr>
      <a:lvl3pPr marL="615391" algn="l" defTabSz="615391" rtl="0" eaLnBrk="1" latinLnBrk="0" hangingPunct="1">
        <a:defRPr sz="1200" kern="1200">
          <a:solidFill>
            <a:schemeClr val="tx1"/>
          </a:solidFill>
          <a:latin typeface="+mn-lt"/>
          <a:ea typeface="+mn-ea"/>
          <a:cs typeface="+mn-cs"/>
        </a:defRPr>
      </a:lvl3pPr>
      <a:lvl4pPr marL="923087" algn="l" defTabSz="615391" rtl="0" eaLnBrk="1" latinLnBrk="0" hangingPunct="1">
        <a:defRPr sz="1200" kern="1200">
          <a:solidFill>
            <a:schemeClr val="tx1"/>
          </a:solidFill>
          <a:latin typeface="+mn-lt"/>
          <a:ea typeface="+mn-ea"/>
          <a:cs typeface="+mn-cs"/>
        </a:defRPr>
      </a:lvl4pPr>
      <a:lvl5pPr marL="1230782" algn="l" defTabSz="615391" rtl="0" eaLnBrk="1" latinLnBrk="0" hangingPunct="1">
        <a:defRPr sz="1200" kern="1200">
          <a:solidFill>
            <a:schemeClr val="tx1"/>
          </a:solidFill>
          <a:latin typeface="+mn-lt"/>
          <a:ea typeface="+mn-ea"/>
          <a:cs typeface="+mn-cs"/>
        </a:defRPr>
      </a:lvl5pPr>
      <a:lvl6pPr marL="1538478" algn="l" defTabSz="615391" rtl="0" eaLnBrk="1" latinLnBrk="0" hangingPunct="1">
        <a:defRPr sz="1200" kern="1200">
          <a:solidFill>
            <a:schemeClr val="tx1"/>
          </a:solidFill>
          <a:latin typeface="+mn-lt"/>
          <a:ea typeface="+mn-ea"/>
          <a:cs typeface="+mn-cs"/>
        </a:defRPr>
      </a:lvl6pPr>
      <a:lvl7pPr marL="1846174" algn="l" defTabSz="615391" rtl="0" eaLnBrk="1" latinLnBrk="0" hangingPunct="1">
        <a:defRPr sz="1200" kern="1200">
          <a:solidFill>
            <a:schemeClr val="tx1"/>
          </a:solidFill>
          <a:latin typeface="+mn-lt"/>
          <a:ea typeface="+mn-ea"/>
          <a:cs typeface="+mn-cs"/>
        </a:defRPr>
      </a:lvl7pPr>
      <a:lvl8pPr marL="2153869" algn="l" defTabSz="615391" rtl="0" eaLnBrk="1" latinLnBrk="0" hangingPunct="1">
        <a:defRPr sz="1200" kern="1200">
          <a:solidFill>
            <a:schemeClr val="tx1"/>
          </a:solidFill>
          <a:latin typeface="+mn-lt"/>
          <a:ea typeface="+mn-ea"/>
          <a:cs typeface="+mn-cs"/>
        </a:defRPr>
      </a:lvl8pPr>
      <a:lvl9pPr marL="2461565" algn="l" defTabSz="615391"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8.wmf"/><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3.xml"/><Relationship Id="rId1" Type="http://schemas.openxmlformats.org/officeDocument/2006/relationships/slideLayout" Target="../slideLayouts/slideLayout27.xml"/><Relationship Id="rId5" Type="http://schemas.openxmlformats.org/officeDocument/2006/relationships/image" Target="../media/image40.jpg"/><Relationship Id="rId4" Type="http://schemas.openxmlformats.org/officeDocument/2006/relationships/image" Target="../media/image39.wmf"/></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soldierforlife.army.mil/retirement/" TargetMode="External"/><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hyperlink" Target="http://myarmybenefits.us.army.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txBox="1">
            <a:spLocks noGrp="1"/>
          </p:cNvSpPr>
          <p:nvPr>
            <p:ph type="title"/>
          </p:nvPr>
        </p:nvSpPr>
        <p:spPr bwMode="auto">
          <a:xfrm>
            <a:off x="685800" y="4343400"/>
            <a:ext cx="7848600" cy="203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en-US" sz="3600" b="0" dirty="0" smtClean="0">
                <a:solidFill>
                  <a:schemeClr val="tx1"/>
                </a:solidFill>
                <a:latin typeface="Arial" panose="020B0604020202020204" pitchFamily="34" charset="0"/>
              </a:rPr>
              <a:t/>
            </a:r>
            <a:br>
              <a:rPr lang="en-US" altLang="en-US" sz="3600" b="0" dirty="0" smtClean="0">
                <a:solidFill>
                  <a:schemeClr val="tx1"/>
                </a:solidFill>
                <a:latin typeface="Arial" panose="020B0604020202020204" pitchFamily="34" charset="0"/>
              </a:rPr>
            </a:br>
            <a:r>
              <a:rPr lang="en-US" altLang="en-US" sz="3600" b="0" dirty="0" smtClean="0">
                <a:solidFill>
                  <a:schemeClr val="tx1"/>
                </a:solidFill>
                <a:latin typeface="Arial" panose="020B0604020202020204" pitchFamily="34" charset="0"/>
              </a:rPr>
              <a:t/>
            </a:r>
            <a:br>
              <a:rPr lang="en-US" altLang="en-US" sz="3600" b="0" dirty="0" smtClean="0">
                <a:solidFill>
                  <a:schemeClr val="tx1"/>
                </a:solidFill>
                <a:latin typeface="Arial" panose="020B0604020202020204" pitchFamily="34" charset="0"/>
              </a:rPr>
            </a:br>
            <a:r>
              <a:rPr lang="en-US" altLang="en-US" sz="1800" b="0" dirty="0" smtClean="0">
                <a:solidFill>
                  <a:schemeClr val="tx1"/>
                </a:solidFill>
                <a:latin typeface="Arial" panose="020B0604020202020204" pitchFamily="34" charset="0"/>
              </a:rPr>
              <a:t>William Hursh</a:t>
            </a:r>
            <a:br>
              <a:rPr lang="en-US" altLang="en-US" sz="1800" b="0" dirty="0" smtClean="0">
                <a:solidFill>
                  <a:schemeClr val="tx1"/>
                </a:solidFill>
                <a:latin typeface="Arial" panose="020B0604020202020204" pitchFamily="34" charset="0"/>
              </a:rPr>
            </a:br>
            <a:r>
              <a:rPr lang="en-US" altLang="en-US" sz="1800" b="0" dirty="0" smtClean="0">
                <a:solidFill>
                  <a:schemeClr val="tx1"/>
                </a:solidFill>
                <a:latin typeface="Arial" panose="020B0604020202020204" pitchFamily="34" charset="0"/>
              </a:rPr>
              <a:t>Army Retirement Services Office</a:t>
            </a:r>
            <a:br>
              <a:rPr lang="en-US" altLang="en-US" sz="1800" b="0" dirty="0" smtClean="0">
                <a:solidFill>
                  <a:schemeClr val="tx1"/>
                </a:solidFill>
                <a:latin typeface="Arial" panose="020B0604020202020204" pitchFamily="34" charset="0"/>
              </a:rPr>
            </a:br>
            <a:r>
              <a:rPr lang="en-US" altLang="en-US" sz="1800" b="0" dirty="0" smtClean="0">
                <a:solidFill>
                  <a:schemeClr val="tx1"/>
                </a:solidFill>
                <a:latin typeface="Arial" panose="020B0604020202020204" pitchFamily="34" charset="0"/>
              </a:rPr>
              <a:t>11 January 2018</a:t>
            </a:r>
            <a:endParaRPr lang="en-US" altLang="en-US" sz="1800" b="0" i="1" dirty="0" smtClean="0">
              <a:solidFill>
                <a:schemeClr val="tx1"/>
              </a:solidFill>
            </a:endParaRPr>
          </a:p>
        </p:txBody>
      </p:sp>
      <p:sp>
        <p:nvSpPr>
          <p:cNvPr id="21507" name="Rectangle 3"/>
          <p:cNvSpPr>
            <a:spLocks noChangeArrowheads="1"/>
          </p:cNvSpPr>
          <p:nvPr/>
        </p:nvSpPr>
        <p:spPr bwMode="auto">
          <a:xfrm>
            <a:off x="1219200" y="2590800"/>
            <a:ext cx="7086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600" b="1" dirty="0">
                <a:cs typeface="Arial" panose="020B0604020202020204" pitchFamily="34" charset="0"/>
              </a:rPr>
              <a:t>Department of the Army </a:t>
            </a:r>
          </a:p>
          <a:p>
            <a:pPr algn="ctr"/>
            <a:r>
              <a:rPr lang="en-US" altLang="en-US" sz="3600" b="1" dirty="0">
                <a:cs typeface="Arial" panose="020B0604020202020204" pitchFamily="34" charset="0"/>
              </a:rPr>
              <a:t>Reserve Component Survivor Benefit Plan (RCSBP) Soldier and Spouse Brief </a:t>
            </a:r>
          </a:p>
        </p:txBody>
      </p:sp>
    </p:spTree>
    <p:extLst>
      <p:ext uri="{BB962C8B-B14F-4D97-AF65-F5344CB8AC3E}">
        <p14:creationId xmlns:p14="http://schemas.microsoft.com/office/powerpoint/2010/main" val="744900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152400" y="4572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RCSBP Option A</a:t>
            </a:r>
          </a:p>
        </p:txBody>
      </p:sp>
      <p:sp>
        <p:nvSpPr>
          <p:cNvPr id="37891" name="Rectangle 3"/>
          <p:cNvSpPr>
            <a:spLocks noChangeArrowheads="1"/>
          </p:cNvSpPr>
          <p:nvPr/>
        </p:nvSpPr>
        <p:spPr bwMode="auto">
          <a:xfrm>
            <a:off x="228600" y="1295400"/>
            <a:ext cx="8839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t>  If Option A (Decline election until Age 60)</a:t>
            </a:r>
          </a:p>
          <a:p>
            <a:pPr lvl="1" eaLnBrk="1" hangingPunct="1">
              <a:buFontTx/>
              <a:buChar char="•"/>
            </a:pPr>
            <a:r>
              <a:rPr lang="en-US" altLang="en-US" sz="2400" dirty="0"/>
              <a:t>  No RCSBP coverage </a:t>
            </a:r>
          </a:p>
          <a:p>
            <a:pPr lvl="1" eaLnBrk="1" hangingPunct="1">
              <a:buFont typeface="Arial" panose="020B0604020202020204" pitchFamily="34" charset="0"/>
              <a:buChar char="•"/>
            </a:pPr>
            <a:r>
              <a:rPr lang="en-US" altLang="en-US" sz="2400" dirty="0"/>
              <a:t>  Pay no annuity if death occurs pre-reserve retirement</a:t>
            </a:r>
          </a:p>
          <a:p>
            <a:pPr lvl="1" eaLnBrk="1" hangingPunct="1">
              <a:buFont typeface="Arial" panose="020B0604020202020204" pitchFamily="34" charset="0"/>
              <a:buChar char="•"/>
            </a:pPr>
            <a:r>
              <a:rPr lang="en-US" altLang="en-US" sz="2400" dirty="0"/>
              <a:t>  If no eligible beneficiary at election, may elect RCSBP within one year of first obtaining an eligible beneficiary  </a:t>
            </a:r>
          </a:p>
          <a:p>
            <a:pPr eaLnBrk="1" hangingPunct="1">
              <a:buFontTx/>
              <a:buChar char="•"/>
            </a:pPr>
            <a:r>
              <a:rPr lang="en-US" altLang="en-US" sz="2400" dirty="0"/>
              <a:t>  Effect on Non-regular retirement SBP </a:t>
            </a:r>
            <a:endParaRPr lang="en-US" altLang="en-US" sz="2400" u="sng" dirty="0"/>
          </a:p>
          <a:p>
            <a:pPr lvl="1" eaLnBrk="1" hangingPunct="1">
              <a:buFont typeface="Arial" panose="020B0604020202020204" pitchFamily="34" charset="0"/>
              <a:buChar char="•"/>
            </a:pPr>
            <a:r>
              <a:rPr lang="en-US" altLang="en-US" sz="2400" dirty="0"/>
              <a:t> Must make SBP election on DD Form 2656, Data for Payment of Retired Personnel</a:t>
            </a:r>
          </a:p>
          <a:p>
            <a:pPr lvl="1" eaLnBrk="1" hangingPunct="1">
              <a:buFont typeface="Arial" panose="020B0604020202020204" pitchFamily="34" charset="0"/>
              <a:buChar char="•"/>
            </a:pPr>
            <a:r>
              <a:rPr lang="en-US" altLang="en-US" sz="2400" dirty="0"/>
              <a:t> Pay SBP premium for coverage elected</a:t>
            </a:r>
          </a:p>
          <a:p>
            <a:pPr eaLnBrk="1" hangingPunct="1">
              <a:buFont typeface="Arial" panose="020B0604020202020204" pitchFamily="34" charset="0"/>
              <a:buChar char="•"/>
            </a:pPr>
            <a:r>
              <a:rPr lang="en-US" altLang="en-US" sz="2400" dirty="0"/>
              <a:t> RCSBP cost</a:t>
            </a:r>
          </a:p>
          <a:p>
            <a:pPr lvl="1" eaLnBrk="1" hangingPunct="1">
              <a:buFont typeface="Arial" panose="020B0604020202020204" pitchFamily="34" charset="0"/>
              <a:buChar char="•"/>
            </a:pPr>
            <a:r>
              <a:rPr lang="en-US" altLang="en-US" sz="2400" dirty="0"/>
              <a:t>  No RCSBP coverage no cost</a:t>
            </a:r>
          </a:p>
          <a:p>
            <a:pPr eaLnBrk="1" hangingPunct="1">
              <a:buFont typeface="Arial" panose="020B0604020202020204" pitchFamily="34" charset="0"/>
              <a:buChar char="•"/>
            </a:pPr>
            <a:r>
              <a:rPr lang="en-US" altLang="en-US" sz="2400" dirty="0"/>
              <a:t>  </a:t>
            </a:r>
            <a:r>
              <a:rPr lang="en-US" altLang="en-US" sz="2400" dirty="0" smtClean="0"/>
              <a:t>If SBP coverage is elected at non-regular retirement, SBP premiums  and coverage starts at non-regular retirement </a:t>
            </a:r>
            <a:endParaRPr lang="en-US" altLang="en-US" sz="2400" dirty="0"/>
          </a:p>
          <a:p>
            <a:pPr lvl="1" eaLnBrk="1" hangingPunct="1">
              <a:buFont typeface="Arial" panose="020B0604020202020204" pitchFamily="34" charset="0"/>
              <a:buChar char="•"/>
            </a:pPr>
            <a:endParaRPr lang="en-US" altLang="en-US" sz="2400" dirty="0"/>
          </a:p>
        </p:txBody>
      </p:sp>
      <p:pic>
        <p:nvPicPr>
          <p:cNvPr id="4" name="Picture 3" descr="EstrategiasCompetitivas-Grupo9 - Glosar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210" y="609600"/>
            <a:ext cx="2172789" cy="1447800"/>
          </a:xfrm>
          <a:prstGeom prst="rect">
            <a:avLst/>
          </a:prstGeom>
        </p:spPr>
      </p:pic>
      <p:sp>
        <p:nvSpPr>
          <p:cNvPr id="2" name="TextBox 1"/>
          <p:cNvSpPr txBox="1"/>
          <p:nvPr/>
        </p:nvSpPr>
        <p:spPr>
          <a:xfrm>
            <a:off x="6858000" y="838200"/>
            <a:ext cx="381000" cy="400110"/>
          </a:xfrm>
          <a:prstGeom prst="rect">
            <a:avLst/>
          </a:prstGeom>
          <a:noFill/>
        </p:spPr>
        <p:txBody>
          <a:bodyPr wrap="square" rtlCol="0">
            <a:spAutoFit/>
          </a:bodyPr>
          <a:lstStyle/>
          <a:p>
            <a:r>
              <a:rPr lang="en-US" sz="2000" dirty="0" smtClean="0">
                <a:solidFill>
                  <a:schemeClr val="bg1"/>
                </a:solidFill>
              </a:rPr>
              <a:t>A</a:t>
            </a:r>
            <a:endParaRPr lang="en-US" sz="2000" dirty="0">
              <a:solidFill>
                <a:schemeClr val="bg1"/>
              </a:solidFill>
            </a:endParaRPr>
          </a:p>
        </p:txBody>
      </p:sp>
    </p:spTree>
    <p:extLst>
      <p:ext uri="{BB962C8B-B14F-4D97-AF65-F5344CB8AC3E}">
        <p14:creationId xmlns:p14="http://schemas.microsoft.com/office/powerpoint/2010/main" val="249004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81000" y="5334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RCSBP Option B</a:t>
            </a:r>
          </a:p>
        </p:txBody>
      </p:sp>
      <p:sp>
        <p:nvSpPr>
          <p:cNvPr id="39939" name="Rectangle 3"/>
          <p:cNvSpPr>
            <a:spLocks noChangeArrowheads="1"/>
          </p:cNvSpPr>
          <p:nvPr/>
        </p:nvSpPr>
        <p:spPr bwMode="auto">
          <a:xfrm>
            <a:off x="228600" y="1219200"/>
            <a:ext cx="8763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t>  If Option B (Deferred Annuity)</a:t>
            </a:r>
          </a:p>
          <a:p>
            <a:pPr lvl="1" eaLnBrk="1" hangingPunct="1">
              <a:buFontTx/>
              <a:buChar char="•"/>
            </a:pPr>
            <a:r>
              <a:rPr lang="en-US" altLang="en-US" sz="2400" dirty="0"/>
              <a:t>  RCSBP coverage </a:t>
            </a:r>
          </a:p>
          <a:p>
            <a:pPr lvl="1" eaLnBrk="1" hangingPunct="1">
              <a:buFont typeface="Arial" panose="020B0604020202020204" pitchFamily="34" charset="0"/>
              <a:buChar char="•"/>
            </a:pPr>
            <a:r>
              <a:rPr lang="en-US" altLang="en-US" sz="2400" dirty="0"/>
              <a:t>  Annuity paid when RC Soldier would have qualified for non-regular retirement to elected beneficiary categories who are still eligible  </a:t>
            </a:r>
          </a:p>
          <a:p>
            <a:pPr lvl="1" eaLnBrk="1" hangingPunct="1">
              <a:buFont typeface="Arial" panose="020B0604020202020204" pitchFamily="34" charset="0"/>
              <a:buChar char="•"/>
            </a:pPr>
            <a:r>
              <a:rPr lang="en-US" altLang="en-US" sz="2400" dirty="0"/>
              <a:t>  Must maintain election prior to non-regular retirement</a:t>
            </a:r>
          </a:p>
          <a:p>
            <a:pPr eaLnBrk="1" hangingPunct="1">
              <a:buFontTx/>
              <a:buChar char="•"/>
            </a:pPr>
            <a:r>
              <a:rPr lang="en-US" altLang="en-US" sz="2400" dirty="0"/>
              <a:t>  Effect on SBP at non-regular retirement  </a:t>
            </a:r>
            <a:endParaRPr lang="en-US" altLang="en-US" sz="2400" u="sng" dirty="0"/>
          </a:p>
          <a:p>
            <a:pPr lvl="1" eaLnBrk="1" hangingPunct="1">
              <a:buFont typeface="Arial" panose="020B0604020202020204" pitchFamily="34" charset="0"/>
              <a:buChar char="•"/>
            </a:pPr>
            <a:r>
              <a:rPr lang="en-US" altLang="en-US" sz="2400" dirty="0"/>
              <a:t> RCSBP becomes SBP election </a:t>
            </a:r>
          </a:p>
          <a:p>
            <a:pPr eaLnBrk="1" hangingPunct="1"/>
            <a:r>
              <a:rPr lang="en-US" altLang="en-US" sz="2400" dirty="0"/>
              <a:t>  RCSBP cost when in receipt of retired pay</a:t>
            </a:r>
          </a:p>
          <a:p>
            <a:pPr lvl="1" eaLnBrk="1" hangingPunct="1">
              <a:buFont typeface="Arial" panose="020B0604020202020204" pitchFamily="34" charset="0"/>
              <a:buChar char="•"/>
            </a:pPr>
            <a:r>
              <a:rPr lang="en-US" altLang="en-US" sz="2400" dirty="0"/>
              <a:t>  Pay RCSBP premium for RCSBP coverage received</a:t>
            </a:r>
          </a:p>
          <a:p>
            <a:pPr lvl="1" eaLnBrk="1" hangingPunct="1">
              <a:buFont typeface="Arial" panose="020B0604020202020204" pitchFamily="34" charset="0"/>
              <a:buChar char="•"/>
            </a:pPr>
            <a:r>
              <a:rPr lang="en-US" altLang="en-US" sz="2400" dirty="0"/>
              <a:t>  Pay SBP premium for current coverage after receipt of retired pay </a:t>
            </a:r>
            <a:endParaRPr lang="en-US" altLang="en-US" sz="2400" dirty="0" smtClean="0"/>
          </a:p>
          <a:p>
            <a:pPr>
              <a:buFont typeface="Arial" panose="020B0604020202020204" pitchFamily="34" charset="0"/>
              <a:buChar char="•"/>
            </a:pPr>
            <a:r>
              <a:rPr lang="en-US" altLang="en-US" sz="2400" dirty="0"/>
              <a:t> </a:t>
            </a:r>
            <a:r>
              <a:rPr lang="en-US" altLang="en-US" sz="2400" dirty="0" smtClean="0"/>
              <a:t> SBP will not start paying annuity until age 60 if non-regular retirement is prior to age 60</a:t>
            </a:r>
            <a:endParaRPr lang="en-US" altLang="en-US" sz="2400" dirty="0"/>
          </a:p>
        </p:txBody>
      </p:sp>
      <p:pic>
        <p:nvPicPr>
          <p:cNvPr id="4" name="Picture 3" descr="EstrategiasCompetitivas-Grupo9 - Glosar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85800"/>
            <a:ext cx="2133600" cy="1371600"/>
          </a:xfrm>
          <a:prstGeom prst="rect">
            <a:avLst/>
          </a:prstGeom>
        </p:spPr>
      </p:pic>
      <p:sp>
        <p:nvSpPr>
          <p:cNvPr id="2" name="TextBox 1"/>
          <p:cNvSpPr txBox="1"/>
          <p:nvPr/>
        </p:nvSpPr>
        <p:spPr>
          <a:xfrm>
            <a:off x="7467600" y="762000"/>
            <a:ext cx="490954" cy="400110"/>
          </a:xfrm>
          <a:prstGeom prst="rect">
            <a:avLst/>
          </a:prstGeom>
          <a:noFill/>
        </p:spPr>
        <p:txBody>
          <a:bodyPr wrap="square" rtlCol="0">
            <a:spAutoFit/>
          </a:bodyPr>
          <a:lstStyle/>
          <a:p>
            <a:r>
              <a:rPr lang="en-US" sz="2000" dirty="0" smtClean="0">
                <a:solidFill>
                  <a:schemeClr val="bg1"/>
                </a:solidFill>
              </a:rPr>
              <a:t>B</a:t>
            </a:r>
            <a:endParaRPr lang="en-US" sz="2000" dirty="0">
              <a:solidFill>
                <a:schemeClr val="bg1"/>
              </a:solidFill>
            </a:endParaRPr>
          </a:p>
        </p:txBody>
      </p:sp>
    </p:spTree>
    <p:extLst>
      <p:ext uri="{BB962C8B-B14F-4D97-AF65-F5344CB8AC3E}">
        <p14:creationId xmlns:p14="http://schemas.microsoft.com/office/powerpoint/2010/main" val="123130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81000" y="6858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RCSBP Option C</a:t>
            </a:r>
          </a:p>
        </p:txBody>
      </p:sp>
      <p:sp>
        <p:nvSpPr>
          <p:cNvPr id="41987" name="Rectangle 3"/>
          <p:cNvSpPr>
            <a:spLocks noChangeArrowheads="1"/>
          </p:cNvSpPr>
          <p:nvPr/>
        </p:nvSpPr>
        <p:spPr bwMode="auto">
          <a:xfrm>
            <a:off x="228600" y="1371600"/>
            <a:ext cx="8686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t>  If Option C (Immediate Annuity)</a:t>
            </a:r>
          </a:p>
          <a:p>
            <a:pPr lvl="1" eaLnBrk="1" hangingPunct="1">
              <a:buFontTx/>
              <a:buChar char="•"/>
            </a:pPr>
            <a:r>
              <a:rPr lang="en-US" altLang="en-US" sz="2400" dirty="0"/>
              <a:t>  RCSBP coverage </a:t>
            </a:r>
          </a:p>
          <a:p>
            <a:pPr lvl="1" eaLnBrk="1" hangingPunct="1">
              <a:buFont typeface="Arial" panose="020B0604020202020204" pitchFamily="34" charset="0"/>
              <a:buChar char="•"/>
            </a:pPr>
            <a:r>
              <a:rPr lang="en-US" altLang="en-US" sz="2400" dirty="0"/>
              <a:t>  Pay annuity i</a:t>
            </a:r>
            <a:r>
              <a:rPr lang="en-US" altLang="en-US" sz="2400" u="sng" dirty="0"/>
              <a:t>mmediately</a:t>
            </a:r>
            <a:r>
              <a:rPr lang="en-US" altLang="en-US" sz="2400" dirty="0"/>
              <a:t> at RC Soldiers death</a:t>
            </a:r>
          </a:p>
          <a:p>
            <a:pPr lvl="1" eaLnBrk="1" hangingPunct="1">
              <a:buFont typeface="Arial" panose="020B0604020202020204" pitchFamily="34" charset="0"/>
              <a:buChar char="•"/>
            </a:pPr>
            <a:r>
              <a:rPr lang="en-US" altLang="en-US" sz="2400" dirty="0"/>
              <a:t>  Must maintain election prior to non-regular retirement</a:t>
            </a:r>
          </a:p>
          <a:p>
            <a:pPr eaLnBrk="1" hangingPunct="1">
              <a:buFontTx/>
              <a:buChar char="•"/>
            </a:pPr>
            <a:r>
              <a:rPr lang="en-US" altLang="en-US" sz="2400" dirty="0"/>
              <a:t>  Effect on non-regular retirement SBP </a:t>
            </a:r>
            <a:endParaRPr lang="en-US" altLang="en-US" sz="2400" u="sng" dirty="0"/>
          </a:p>
          <a:p>
            <a:pPr lvl="1" eaLnBrk="1" hangingPunct="1">
              <a:buFont typeface="Arial" panose="020B0604020202020204" pitchFamily="34" charset="0"/>
              <a:buChar char="•"/>
            </a:pPr>
            <a:r>
              <a:rPr lang="en-US" altLang="en-US" sz="2400" dirty="0"/>
              <a:t> RCSBP becomes SBP election </a:t>
            </a:r>
            <a:endParaRPr lang="en-US" altLang="en-US" sz="1000" dirty="0"/>
          </a:p>
          <a:p>
            <a:pPr eaLnBrk="1" hangingPunct="1"/>
            <a:r>
              <a:rPr lang="en-US" altLang="en-US" sz="1000" dirty="0"/>
              <a:t> </a:t>
            </a:r>
            <a:r>
              <a:rPr lang="en-US" altLang="en-US" sz="2400" dirty="0"/>
              <a:t> RCSBP cost</a:t>
            </a:r>
          </a:p>
          <a:p>
            <a:pPr lvl="1" eaLnBrk="1" hangingPunct="1">
              <a:buFont typeface="Arial" panose="020B0604020202020204" pitchFamily="34" charset="0"/>
              <a:buChar char="•"/>
            </a:pPr>
            <a:r>
              <a:rPr lang="en-US" altLang="en-US" sz="2400" dirty="0"/>
              <a:t>  RCSBP premium for RCSBP coverage received</a:t>
            </a:r>
          </a:p>
          <a:p>
            <a:pPr lvl="1" eaLnBrk="1" hangingPunct="1">
              <a:buFont typeface="Arial" panose="020B0604020202020204" pitchFamily="34" charset="0"/>
              <a:buChar char="•"/>
            </a:pPr>
            <a:r>
              <a:rPr lang="en-US" altLang="en-US" sz="2400" dirty="0"/>
              <a:t>  SBP cost for coverage after receipt of retired pay </a:t>
            </a:r>
          </a:p>
          <a:p>
            <a:pPr lvl="1" eaLnBrk="1" hangingPunct="1">
              <a:buFont typeface="Arial" panose="020B0604020202020204" pitchFamily="34" charset="0"/>
              <a:buChar char="•"/>
            </a:pPr>
            <a:r>
              <a:rPr lang="en-US" altLang="en-US" sz="2400" dirty="0"/>
              <a:t>  RCSBP is more expensive than for Option B due to immediate payment of </a:t>
            </a:r>
            <a:r>
              <a:rPr lang="en-US" altLang="en-US" sz="2400" dirty="0" smtClean="0"/>
              <a:t>annuity</a:t>
            </a:r>
          </a:p>
          <a:p>
            <a:pPr>
              <a:buFont typeface="Arial" panose="020B0604020202020204" pitchFamily="34" charset="0"/>
              <a:buChar char="•"/>
            </a:pPr>
            <a:r>
              <a:rPr lang="en-US" altLang="en-US" sz="2400" dirty="0" smtClean="0"/>
              <a:t>  SBP </a:t>
            </a:r>
            <a:r>
              <a:rPr lang="en-US" altLang="en-US" sz="2400" dirty="0"/>
              <a:t>will not start paying annuity </a:t>
            </a:r>
            <a:r>
              <a:rPr lang="en-US" altLang="en-US" sz="2400" dirty="0" smtClean="0"/>
              <a:t>immediately even if non-regular </a:t>
            </a:r>
            <a:r>
              <a:rPr lang="en-US" altLang="en-US" sz="2400" dirty="0"/>
              <a:t>retirement is prior to age 60</a:t>
            </a:r>
          </a:p>
          <a:p>
            <a:pPr lvl="1" eaLnBrk="1" hangingPunct="1">
              <a:buFont typeface="Arial" panose="020B0604020202020204" pitchFamily="34" charset="0"/>
              <a:buChar char="•"/>
            </a:pPr>
            <a:endParaRPr lang="en-US" altLang="en-US" sz="2400" dirty="0" smtClean="0"/>
          </a:p>
          <a:p>
            <a:pPr lvl="1" eaLnBrk="1" hangingPunct="1">
              <a:buFont typeface="Arial" panose="020B0604020202020204" pitchFamily="34" charset="0"/>
              <a:buChar char="•"/>
            </a:pPr>
            <a:endParaRPr lang="en-US" altLang="en-US" sz="2400" dirty="0"/>
          </a:p>
        </p:txBody>
      </p:sp>
      <p:pic>
        <p:nvPicPr>
          <p:cNvPr id="4" name="Picture 3" descr="EstrategiasCompetitivas-Grupo9 - Glosari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838200"/>
            <a:ext cx="2133600" cy="1371600"/>
          </a:xfrm>
          <a:prstGeom prst="rect">
            <a:avLst/>
          </a:prstGeom>
        </p:spPr>
      </p:pic>
      <p:sp>
        <p:nvSpPr>
          <p:cNvPr id="2" name="TextBox 1"/>
          <p:cNvSpPr txBox="1"/>
          <p:nvPr/>
        </p:nvSpPr>
        <p:spPr>
          <a:xfrm>
            <a:off x="8001000" y="926068"/>
            <a:ext cx="228600" cy="400110"/>
          </a:xfrm>
          <a:prstGeom prst="rect">
            <a:avLst/>
          </a:prstGeom>
          <a:noFill/>
        </p:spPr>
        <p:txBody>
          <a:bodyPr wrap="square" rtlCol="0">
            <a:spAutoFit/>
          </a:bodyPr>
          <a:lstStyle/>
          <a:p>
            <a:r>
              <a:rPr lang="en-US" sz="2000" dirty="0" smtClean="0">
                <a:solidFill>
                  <a:schemeClr val="bg1"/>
                </a:solidFill>
              </a:rPr>
              <a:t>C</a:t>
            </a:r>
            <a:endParaRPr lang="en-US" sz="2000" dirty="0">
              <a:solidFill>
                <a:schemeClr val="bg1"/>
              </a:solidFill>
            </a:endParaRPr>
          </a:p>
        </p:txBody>
      </p:sp>
    </p:spTree>
    <p:extLst>
      <p:ext uri="{BB962C8B-B14F-4D97-AF65-F5344CB8AC3E}">
        <p14:creationId xmlns:p14="http://schemas.microsoft.com/office/powerpoint/2010/main" val="2711370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762000" y="457200"/>
            <a:ext cx="7924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u="sng" dirty="0" smtClean="0">
                <a:solidFill>
                  <a:schemeClr val="tx1"/>
                </a:solidFill>
                <a:latin typeface="Arial" panose="020B0604020202020204" pitchFamily="34" charset="0"/>
              </a:rPr>
              <a:t>RCSBP Options Comparisons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7457762"/>
              </p:ext>
            </p:extLst>
          </p:nvPr>
        </p:nvGraphicFramePr>
        <p:xfrm>
          <a:off x="152400" y="1477665"/>
          <a:ext cx="8877299" cy="5227935"/>
        </p:xfrm>
        <a:graphic>
          <a:graphicData uri="http://schemas.openxmlformats.org/drawingml/2006/table">
            <a:tbl>
              <a:tblPr/>
              <a:tblGrid>
                <a:gridCol w="1210941">
                  <a:extLst>
                    <a:ext uri="{9D8B030D-6E8A-4147-A177-3AD203B41FA5}">
                      <a16:colId xmlns:a16="http://schemas.microsoft.com/office/drawing/2014/main" val="20000"/>
                    </a:ext>
                  </a:extLst>
                </a:gridCol>
                <a:gridCol w="1533859">
                  <a:extLst>
                    <a:ext uri="{9D8B030D-6E8A-4147-A177-3AD203B41FA5}">
                      <a16:colId xmlns:a16="http://schemas.microsoft.com/office/drawing/2014/main" val="20001"/>
                    </a:ext>
                  </a:extLst>
                </a:gridCol>
                <a:gridCol w="1695318">
                  <a:extLst>
                    <a:ext uri="{9D8B030D-6E8A-4147-A177-3AD203B41FA5}">
                      <a16:colId xmlns:a16="http://schemas.microsoft.com/office/drawing/2014/main" val="20002"/>
                    </a:ext>
                  </a:extLst>
                </a:gridCol>
                <a:gridCol w="1533859">
                  <a:extLst>
                    <a:ext uri="{9D8B030D-6E8A-4147-A177-3AD203B41FA5}">
                      <a16:colId xmlns:a16="http://schemas.microsoft.com/office/drawing/2014/main" val="20003"/>
                    </a:ext>
                  </a:extLst>
                </a:gridCol>
                <a:gridCol w="1453129">
                  <a:extLst>
                    <a:ext uri="{9D8B030D-6E8A-4147-A177-3AD203B41FA5}">
                      <a16:colId xmlns:a16="http://schemas.microsoft.com/office/drawing/2014/main" val="20004"/>
                    </a:ext>
                  </a:extLst>
                </a:gridCol>
                <a:gridCol w="1450193">
                  <a:extLst>
                    <a:ext uri="{9D8B030D-6E8A-4147-A177-3AD203B41FA5}">
                      <a16:colId xmlns:a16="http://schemas.microsoft.com/office/drawing/2014/main" val="20005"/>
                    </a:ext>
                  </a:extLst>
                </a:gridCol>
              </a:tblGrid>
              <a:tr h="512146">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RCSBP </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Option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RCSBP Coverage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RCSBP Cost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SBP Election</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SBP Coverage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SBP</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rPr>
                        <a:t>Cost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1084520">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Option A</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Decline RCSBP Coverage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No coverage and no RCSBP annuity payable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None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must make SBP election at non-regular retirement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Only if SBP coverage is elected</a:t>
                      </a:r>
                    </a:p>
                    <a:p>
                      <a:pPr marL="0" marR="0" lvl="0" indent="0" algn="l" defTabSz="614363"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Only if SBP coverage is elected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Arial" charset="0"/>
                        </a:rPr>
                        <a:t>SBP even if non-regular retirement was prior to age 60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1250207">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Option B</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Deferred Annuity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annuity deferred until Deceased Reservist’s Age 60 even if retired prior to age 60 due to deployment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paid after non-regular retirement even if prior to age 60 but approximately 25% less than Option 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No</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RCSBP election becomes SBP election at non- regular retirement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paid after non-regular retirement even if prior to age 60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918833">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Option C</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Immediate Annuity</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Annuity Immediate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paid after non-regular retirement even if prior to age 60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No</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RCSBP election becomes SBP election at non- regular retirement</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paid after non-regular retirement even if prior to age 60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1415895">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No Beneficiary </a:t>
                      </a:r>
                    </a:p>
                    <a:p>
                      <a:pPr marL="0" marR="0" lvl="0" indent="0" algn="l" defTabSz="6143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rPr>
                        <a:t>At NOE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Can elect Option B or C within one year of acquiring first spouse and or child following NOE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None, unless they elect Option B or C within one year of acquiring first spouse and or child following NOE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6143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Yes, if election not changed to Option B or C for first spouse and or child acquired following NOE and defaulted to Option A or never married or had a child</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Only if SBP coverage is elected or RCSBP election was elected for spouse or child Option B or C</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rPr>
                        <a:t>Only if SBP coverage is elected or RCSBP election was elected for Option B or C and became SBP election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Arial" charset="0"/>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bl>
          </a:graphicData>
        </a:graphic>
      </p:graphicFrame>
      <p:sp>
        <p:nvSpPr>
          <p:cNvPr id="2" name="TextBox 1"/>
          <p:cNvSpPr txBox="1"/>
          <p:nvPr/>
        </p:nvSpPr>
        <p:spPr>
          <a:xfrm>
            <a:off x="285750" y="1026755"/>
            <a:ext cx="8877299" cy="338554"/>
          </a:xfrm>
          <a:prstGeom prst="rect">
            <a:avLst/>
          </a:prstGeom>
          <a:noFill/>
        </p:spPr>
        <p:txBody>
          <a:bodyPr wrap="square" rtlCol="0">
            <a:spAutoFit/>
          </a:bodyPr>
          <a:lstStyle/>
          <a:p>
            <a:r>
              <a:rPr lang="en-US" sz="1600" dirty="0" smtClean="0"/>
              <a:t>This chart provides a RCSBP Comparison as they apply </a:t>
            </a:r>
            <a:r>
              <a:rPr lang="en-US" sz="1600" smtClean="0"/>
              <a:t>to </a:t>
            </a:r>
            <a:r>
              <a:rPr lang="en-US" sz="1600" smtClean="0"/>
              <a:t>coverage, cost, </a:t>
            </a:r>
            <a:r>
              <a:rPr lang="en-US" sz="1600" dirty="0" smtClean="0"/>
              <a:t>and SBP</a:t>
            </a:r>
            <a:endParaRPr lang="en-US" sz="1600" dirty="0"/>
          </a:p>
        </p:txBody>
      </p:sp>
    </p:spTree>
    <p:extLst>
      <p:ext uri="{BB962C8B-B14F-4D97-AF65-F5344CB8AC3E}">
        <p14:creationId xmlns:p14="http://schemas.microsoft.com/office/powerpoint/2010/main" val="10468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bwMode="auto">
          <a:xfrm>
            <a:off x="0" y="990600"/>
            <a:ext cx="533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600" u="sng" dirty="0" smtClean="0">
                <a:solidFill>
                  <a:schemeClr val="tx1"/>
                </a:solidFill>
                <a:latin typeface="Arial" panose="020B0604020202020204" pitchFamily="34" charset="0"/>
              </a:rPr>
              <a:t>Six Election </a:t>
            </a:r>
            <a:br>
              <a:rPr lang="en-US" altLang="en-US" sz="3600" u="sng" dirty="0" smtClean="0">
                <a:solidFill>
                  <a:schemeClr val="tx1"/>
                </a:solidFill>
                <a:latin typeface="Arial" panose="020B0604020202020204" pitchFamily="34" charset="0"/>
              </a:rPr>
            </a:br>
            <a:r>
              <a:rPr lang="en-US" altLang="en-US" sz="3600" u="sng" dirty="0" smtClean="0">
                <a:solidFill>
                  <a:schemeClr val="tx1"/>
                </a:solidFill>
                <a:latin typeface="Arial" panose="020B0604020202020204" pitchFamily="34" charset="0"/>
              </a:rPr>
              <a:t>Categories</a:t>
            </a:r>
            <a:r>
              <a:rPr lang="en-US" altLang="en-US" sz="3600" dirty="0" smtClean="0">
                <a:solidFill>
                  <a:schemeClr val="tx1"/>
                </a:solidFill>
                <a:latin typeface="Arial" panose="020B0604020202020204" pitchFamily="34" charset="0"/>
              </a:rPr>
              <a:t/>
            </a:r>
            <a:br>
              <a:rPr lang="en-US" altLang="en-US" sz="3600" dirty="0" smtClean="0">
                <a:solidFill>
                  <a:schemeClr val="tx1"/>
                </a:solidFill>
                <a:latin typeface="Arial" panose="020B0604020202020204" pitchFamily="34" charset="0"/>
              </a:rPr>
            </a:br>
            <a:endParaRPr lang="en-US" altLang="en-US" sz="3600" u="sng" dirty="0" smtClean="0">
              <a:solidFill>
                <a:schemeClr val="tx1"/>
              </a:solidFill>
              <a:latin typeface="Arial" panose="020B0604020202020204" pitchFamily="34" charset="0"/>
            </a:endParaRPr>
          </a:p>
        </p:txBody>
      </p:sp>
      <p:sp>
        <p:nvSpPr>
          <p:cNvPr id="46083" name="Rectangle 3"/>
          <p:cNvSpPr>
            <a:spLocks noGrp="1" noChangeArrowheads="1"/>
          </p:cNvSpPr>
          <p:nvPr>
            <p:ph type="subTitle" idx="1"/>
          </p:nvPr>
        </p:nvSpPr>
        <p:spPr bwMode="auto">
          <a:xfrm>
            <a:off x="457200" y="22098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l" eaLnBrk="1" hangingPunct="1">
              <a:buClr>
                <a:schemeClr val="tx2"/>
              </a:buClr>
            </a:pPr>
            <a:r>
              <a:rPr lang="en-US" altLang="en-US" sz="3600" b="1" dirty="0" smtClean="0">
                <a:solidFill>
                  <a:schemeClr val="tx1"/>
                </a:solidFill>
                <a:latin typeface="Times New Roman" panose="02020603050405020304" pitchFamily="18" charset="0"/>
              </a:rPr>
              <a:t> </a:t>
            </a:r>
            <a:r>
              <a:rPr lang="en-US" altLang="en-US" b="1" dirty="0" smtClean="0">
                <a:solidFill>
                  <a:schemeClr val="tx1"/>
                </a:solidFill>
                <a:latin typeface="Arial" panose="020B0604020202020204" pitchFamily="34" charset="0"/>
              </a:rPr>
              <a:t>Spouse Only</a:t>
            </a:r>
          </a:p>
          <a:p>
            <a:pPr algn="l" eaLnBrk="1" hangingPunct="1">
              <a:buClr>
                <a:schemeClr val="tx2"/>
              </a:buClr>
            </a:pPr>
            <a:r>
              <a:rPr lang="en-US" altLang="en-US" b="1" dirty="0" smtClean="0">
                <a:solidFill>
                  <a:schemeClr val="tx1"/>
                </a:solidFill>
                <a:latin typeface="Arial" panose="020B0604020202020204" pitchFamily="34" charset="0"/>
              </a:rPr>
              <a:t> Spouse &amp; Child</a:t>
            </a:r>
          </a:p>
          <a:p>
            <a:pPr algn="l" eaLnBrk="1" hangingPunct="1">
              <a:buClr>
                <a:schemeClr val="tx2"/>
              </a:buClr>
            </a:pPr>
            <a:r>
              <a:rPr lang="en-US" altLang="en-US" b="1" dirty="0" smtClean="0">
                <a:solidFill>
                  <a:schemeClr val="tx1"/>
                </a:solidFill>
                <a:latin typeface="Arial" panose="020B0604020202020204" pitchFamily="34" charset="0"/>
              </a:rPr>
              <a:t> Child Only</a:t>
            </a:r>
          </a:p>
          <a:p>
            <a:pPr algn="l" eaLnBrk="1" hangingPunct="1">
              <a:buClr>
                <a:schemeClr val="tx2"/>
              </a:buClr>
            </a:pPr>
            <a:r>
              <a:rPr lang="en-US" altLang="en-US" b="1" dirty="0" smtClean="0">
                <a:solidFill>
                  <a:schemeClr val="tx1"/>
                </a:solidFill>
                <a:latin typeface="Arial" panose="020B0604020202020204" pitchFamily="34" charset="0"/>
              </a:rPr>
              <a:t> Former Spouse Only</a:t>
            </a:r>
          </a:p>
          <a:p>
            <a:pPr algn="l" eaLnBrk="1" hangingPunct="1">
              <a:buClr>
                <a:schemeClr val="tx2"/>
              </a:buClr>
            </a:pPr>
            <a:r>
              <a:rPr lang="en-US" altLang="en-US" b="1" dirty="0" smtClean="0">
                <a:solidFill>
                  <a:schemeClr val="tx1"/>
                </a:solidFill>
                <a:latin typeface="Arial" panose="020B0604020202020204" pitchFamily="34" charset="0"/>
              </a:rPr>
              <a:t> FS &amp; Child</a:t>
            </a:r>
          </a:p>
          <a:p>
            <a:pPr algn="l" eaLnBrk="1" hangingPunct="1">
              <a:buClr>
                <a:schemeClr val="tx2"/>
              </a:buClr>
            </a:pPr>
            <a:r>
              <a:rPr lang="en-US" altLang="en-US" b="1" dirty="0" smtClean="0">
                <a:solidFill>
                  <a:schemeClr val="tx1"/>
                </a:solidFill>
                <a:latin typeface="Arial" panose="020B0604020202020204" pitchFamily="34" charset="0"/>
              </a:rPr>
              <a:t> Insurable Interest</a:t>
            </a:r>
            <a:r>
              <a:rPr lang="en-US" altLang="en-US" b="1" dirty="0" smtClean="0">
                <a:latin typeface="Arial" panose="020B0604020202020204" pitchFamily="34" charset="0"/>
              </a:rPr>
              <a:t>	</a:t>
            </a:r>
            <a:r>
              <a:rPr lang="en-US" altLang="en-US" b="1" dirty="0" smtClean="0">
                <a:latin typeface="Times New Roman" panose="02020603050405020304" pitchFamily="18" charset="0"/>
              </a:rPr>
              <a:t>		</a:t>
            </a:r>
          </a:p>
        </p:txBody>
      </p:sp>
      <p:pic>
        <p:nvPicPr>
          <p:cNvPr id="46084" name="Picture 8" descr="j028996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600200"/>
            <a:ext cx="358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27863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381000" y="609600"/>
            <a:ext cx="54102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Spouse Option</a:t>
            </a:r>
          </a:p>
        </p:txBody>
      </p:sp>
      <p:sp>
        <p:nvSpPr>
          <p:cNvPr id="48131" name="Rectangle 3"/>
          <p:cNvSpPr>
            <a:spLocks noGrp="1" noChangeArrowheads="1"/>
          </p:cNvSpPr>
          <p:nvPr>
            <p:ph type="subTitle" idx="1"/>
          </p:nvPr>
        </p:nvSpPr>
        <p:spPr bwMode="auto">
          <a:xfrm>
            <a:off x="152400" y="2076450"/>
            <a:ext cx="8763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buFontTx/>
              <a:buChar char="•"/>
            </a:pPr>
            <a:r>
              <a:rPr lang="en-US" altLang="en-US" sz="2400" b="1" dirty="0" smtClean="0">
                <a:solidFill>
                  <a:schemeClr val="tx1"/>
                </a:solidFill>
                <a:latin typeface="Arial" panose="020B0604020202020204" pitchFamily="34" charset="0"/>
              </a:rPr>
              <a:t>provides annuity of 55% minus the RCSBP premium </a:t>
            </a:r>
            <a:r>
              <a:rPr lang="en-US" altLang="en-US" sz="2000" i="1" dirty="0" smtClean="0">
                <a:solidFill>
                  <a:srgbClr val="FF0000"/>
                </a:solidFill>
                <a:latin typeface="Arial" panose="020B0604020202020204" pitchFamily="34" charset="0"/>
              </a:rPr>
              <a:t>(Current factors to calculate RCSBP premium cost for survivors is set so low there is no RCSBP premiums cost to survivors)  </a:t>
            </a:r>
          </a:p>
          <a:p>
            <a:pPr marL="342900" indent="-342900" algn="l" eaLnBrk="1" hangingPunct="1">
              <a:buFontTx/>
              <a:buChar char="•"/>
            </a:pPr>
            <a:r>
              <a:rPr lang="en-US" altLang="en-US" sz="2400" b="1" dirty="0" smtClean="0">
                <a:solidFill>
                  <a:schemeClr val="tx1"/>
                </a:solidFill>
                <a:latin typeface="Arial" panose="020B0604020202020204" pitchFamily="34" charset="0"/>
              </a:rPr>
              <a:t>annuity paid forever (unless remarriage occurs pre-55)</a:t>
            </a:r>
          </a:p>
          <a:p>
            <a:pPr marL="342900" indent="-342900" algn="l" eaLnBrk="1" hangingPunct="1">
              <a:buFontTx/>
              <a:buChar char="•"/>
            </a:pPr>
            <a:r>
              <a:rPr lang="en-US" altLang="en-US" sz="2400" b="1" dirty="0" smtClean="0">
                <a:solidFill>
                  <a:schemeClr val="tx1"/>
                </a:solidFill>
                <a:latin typeface="Arial" panose="020B0604020202020204" pitchFamily="34" charset="0"/>
              </a:rPr>
              <a:t>if remarriage ends, annuity reinstated </a:t>
            </a:r>
          </a:p>
          <a:p>
            <a:pPr marL="342900" indent="-342900" algn="l" eaLnBrk="1" hangingPunct="1">
              <a:buFontTx/>
              <a:buChar char="•"/>
            </a:pPr>
            <a:r>
              <a:rPr lang="en-US" altLang="en-US" sz="2400" b="1" dirty="0" smtClean="0">
                <a:solidFill>
                  <a:schemeClr val="tx1"/>
                </a:solidFill>
                <a:latin typeface="Arial" panose="020B0604020202020204" pitchFamily="34" charset="0"/>
              </a:rPr>
              <a:t>increased annual by COLA</a:t>
            </a:r>
          </a:p>
          <a:p>
            <a:pPr marL="342900" indent="-342900" algn="l" eaLnBrk="1" hangingPunct="1">
              <a:buFontTx/>
              <a:buChar char="•"/>
            </a:pPr>
            <a:r>
              <a:rPr lang="en-US" altLang="en-US" sz="2400" b="1" dirty="0" smtClean="0">
                <a:solidFill>
                  <a:schemeClr val="tx1"/>
                </a:solidFill>
                <a:latin typeface="Arial" panose="020B0604020202020204" pitchFamily="34" charset="0"/>
              </a:rPr>
              <a:t>taxable as an annuity </a:t>
            </a:r>
          </a:p>
          <a:p>
            <a:pPr marL="342900" indent="-342900" algn="l" eaLnBrk="1" hangingPunct="1">
              <a:buFontTx/>
              <a:buChar char="•"/>
            </a:pPr>
            <a:r>
              <a:rPr lang="en-US" altLang="en-US" sz="2400" b="1" dirty="0" smtClean="0">
                <a:solidFill>
                  <a:schemeClr val="tx1"/>
                </a:solidFill>
                <a:latin typeface="Arial" panose="020B0604020202020204" pitchFamily="34" charset="0"/>
              </a:rPr>
              <a:t>RCSBP premiums stop when there is no eligible spouse or former spouse in election category</a:t>
            </a:r>
          </a:p>
        </p:txBody>
      </p:sp>
      <p:pic>
        <p:nvPicPr>
          <p:cNvPr id="48132" name="Picture 4" descr="j03973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838200"/>
            <a:ext cx="18780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2497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bwMode="auto">
          <a:xfrm>
            <a:off x="838200" y="685800"/>
            <a:ext cx="4419600" cy="95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2400" u="sng" dirty="0" smtClean="0">
                <a:solidFill>
                  <a:schemeClr val="tx1"/>
                </a:solidFill>
                <a:latin typeface="Arial" panose="020B0604020202020204" pitchFamily="34" charset="0"/>
              </a:rPr>
              <a:t>“</a:t>
            </a:r>
            <a:r>
              <a:rPr lang="en-US" altLang="en-US" sz="2800" u="sng" dirty="0" smtClean="0">
                <a:solidFill>
                  <a:schemeClr val="tx1"/>
                </a:solidFill>
                <a:latin typeface="Arial" panose="020B0604020202020204" pitchFamily="34" charset="0"/>
              </a:rPr>
              <a:t>Threshold” Spouse   Premium Calculation</a:t>
            </a:r>
            <a:br>
              <a:rPr lang="en-US" altLang="en-US" sz="2800" u="sng" dirty="0" smtClean="0">
                <a:solidFill>
                  <a:schemeClr val="tx1"/>
                </a:solidFill>
                <a:latin typeface="Arial" panose="020B0604020202020204" pitchFamily="34" charset="0"/>
              </a:rPr>
            </a:br>
            <a:r>
              <a:rPr lang="en-US" altLang="en-US" sz="2800" dirty="0" smtClean="0">
                <a:solidFill>
                  <a:schemeClr val="tx1"/>
                </a:solidFill>
                <a:latin typeface="Arial" panose="020B0604020202020204" pitchFamily="34" charset="0"/>
              </a:rPr>
              <a:t>	</a:t>
            </a:r>
            <a:endParaRPr lang="en-US" altLang="en-US" sz="2800" u="sng" dirty="0" smtClean="0">
              <a:solidFill>
                <a:schemeClr val="tx1"/>
              </a:solidFill>
              <a:latin typeface="Arial" panose="020B0604020202020204" pitchFamily="34" charset="0"/>
            </a:endParaRPr>
          </a:p>
        </p:txBody>
      </p:sp>
      <p:sp>
        <p:nvSpPr>
          <p:cNvPr id="69635" name="Rectangle 3"/>
          <p:cNvSpPr>
            <a:spLocks noGrp="1" noChangeArrowheads="1"/>
          </p:cNvSpPr>
          <p:nvPr>
            <p:ph type="subTitle" idx="1"/>
          </p:nvPr>
        </p:nvSpPr>
        <p:spPr bwMode="auto">
          <a:xfrm>
            <a:off x="152400" y="1752600"/>
            <a:ext cx="8839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Threshold is portion of base amount which costs 2.5%</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Only applies to Soldiers whose Date Initially Entered Military Service (DIEMS) date was prior to 1 Mar 90, medical retirements, or </a:t>
            </a:r>
            <a:r>
              <a:rPr lang="en-US" altLang="en-US" sz="1800" b="1" u="sng" dirty="0" smtClean="0">
                <a:solidFill>
                  <a:srgbClr val="FF0000"/>
                </a:solidFill>
              </a:rPr>
              <a:t>reserve non-regular age 60 retirement</a:t>
            </a:r>
            <a:r>
              <a:rPr lang="en-US" altLang="en-US" sz="1800" dirty="0" smtClean="0">
                <a:solidFill>
                  <a:schemeClr val="tx1"/>
                </a:solidFill>
              </a:rPr>
              <a:t>.</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Indexed annually to AD pay raise(s)</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Instead of a $300 base, cover threshold amount at 2.5%</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The threshold spouse premium calculation is more beneficial in cost for a base amount less than $1,806</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Threshold spouse premium calculation 2.5% for threshold plus 10% for base amount that exceeds threshold</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New spouse SBP premium calculation is 6.5% of the base amount</a:t>
            </a:r>
          </a:p>
          <a:p>
            <a:pPr marL="342900" indent="-342900" algn="l" eaLnBrk="1" hangingPunct="1">
              <a:lnSpc>
                <a:spcPct val="90000"/>
              </a:lnSpc>
              <a:buFont typeface="Wingdings" panose="05000000000000000000" pitchFamily="2" charset="2"/>
              <a:buChar char="§"/>
            </a:pPr>
            <a:r>
              <a:rPr lang="en-US" altLang="en-US" sz="1800" dirty="0" smtClean="0">
                <a:solidFill>
                  <a:schemeClr val="tx1"/>
                </a:solidFill>
              </a:rPr>
              <a:t>DFAS will apply the calculation with the least cost	</a:t>
            </a:r>
          </a:p>
          <a:p>
            <a:pPr marL="342900" indent="-342900" algn="l" eaLnBrk="1" hangingPunct="1">
              <a:lnSpc>
                <a:spcPct val="90000"/>
              </a:lnSpc>
              <a:buFont typeface="Wingdings" panose="05000000000000000000" pitchFamily="2" charset="2"/>
              <a:buChar char="§"/>
            </a:pPr>
            <a:r>
              <a:rPr lang="en-US" altLang="en-US" sz="2000" dirty="0" smtClean="0">
                <a:solidFill>
                  <a:schemeClr val="tx1"/>
                </a:solidFill>
                <a:latin typeface="Arial" panose="020B0604020202020204" pitchFamily="34" charset="0"/>
              </a:rPr>
              <a:t>The chart on the next page shows spouse SBP cost examples comparing the threshold calculation and the new 6.5% calculation with the point, $1,806, where all base amounts exceeding that amount cost less with the 6.5% calculation</a:t>
            </a:r>
            <a:endParaRPr lang="en-US" altLang="en-US" sz="2400" dirty="0" smtClean="0">
              <a:solidFill>
                <a:schemeClr val="accent2"/>
              </a:solidFill>
              <a:latin typeface="Arial" panose="020B0604020202020204" pitchFamily="34" charset="0"/>
            </a:endParaRPr>
          </a:p>
        </p:txBody>
      </p:sp>
      <p:pic>
        <p:nvPicPr>
          <p:cNvPr id="696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7180" y="457200"/>
            <a:ext cx="2895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11906506"/>
      </p:ext>
    </p:extLst>
  </p:cSld>
  <p:clrMapOvr>
    <a:masterClrMapping/>
  </p:clrMapOvr>
  <p:transition>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bwMode="auto">
          <a:xfrm>
            <a:off x="381000" y="-762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latin typeface="Arial" panose="020B0604020202020204" pitchFamily="34" charset="0"/>
              </a:rPr>
              <a:t>Threshold Spouse SBP Calculation</a:t>
            </a:r>
          </a:p>
        </p:txBody>
      </p:sp>
      <p:graphicFrame>
        <p:nvGraphicFramePr>
          <p:cNvPr id="4" name="Content Placeholder 3"/>
          <p:cNvGraphicFramePr>
            <a:graphicFrameLocks noGrp="1"/>
          </p:cNvGraphicFramePr>
          <p:nvPr>
            <p:ph idx="1"/>
          </p:nvPr>
        </p:nvGraphicFramePr>
        <p:xfrm>
          <a:off x="1371600" y="685800"/>
          <a:ext cx="6604000" cy="3924305"/>
        </p:xfrm>
        <a:graphic>
          <a:graphicData uri="http://schemas.openxmlformats.org/drawingml/2006/table">
            <a:tbl>
              <a:tblPr>
                <a:tableStyleId>{5C22544A-7EE6-4342-B048-85BDC9FD1C3A}</a:tableStyleId>
              </a:tblPr>
              <a:tblGrid>
                <a:gridCol w="1638300">
                  <a:extLst>
                    <a:ext uri="{9D8B030D-6E8A-4147-A177-3AD203B41FA5}">
                      <a16:colId xmlns:a16="http://schemas.microsoft.com/office/drawing/2014/main" val="3111847627"/>
                    </a:ext>
                  </a:extLst>
                </a:gridCol>
                <a:gridCol w="1727200">
                  <a:extLst>
                    <a:ext uri="{9D8B030D-6E8A-4147-A177-3AD203B41FA5}">
                      <a16:colId xmlns:a16="http://schemas.microsoft.com/office/drawing/2014/main" val="2380376556"/>
                    </a:ext>
                  </a:extLst>
                </a:gridCol>
                <a:gridCol w="1651000">
                  <a:extLst>
                    <a:ext uri="{9D8B030D-6E8A-4147-A177-3AD203B41FA5}">
                      <a16:colId xmlns:a16="http://schemas.microsoft.com/office/drawing/2014/main" val="3044603101"/>
                    </a:ext>
                  </a:extLst>
                </a:gridCol>
                <a:gridCol w="1587500">
                  <a:extLst>
                    <a:ext uri="{9D8B030D-6E8A-4147-A177-3AD203B41FA5}">
                      <a16:colId xmlns:a16="http://schemas.microsoft.com/office/drawing/2014/main" val="1924086003"/>
                    </a:ext>
                  </a:extLst>
                </a:gridCol>
              </a:tblGrid>
              <a:tr h="187658">
                <a:tc gridSpan="3">
                  <a:txBody>
                    <a:bodyPr/>
                    <a:lstStyle/>
                    <a:p>
                      <a:pPr algn="l" fontAlgn="b"/>
                      <a:r>
                        <a:rPr lang="en-US" sz="1200" u="none" strike="noStrike" dirty="0">
                          <a:effectLst/>
                        </a:rPr>
                        <a:t>                                   2019 SBP Cost Examples Effective for 1 Jan 19</a:t>
                      </a:r>
                      <a:endParaRPr lang="en-US" sz="1200" b="1" i="0" u="none" strike="noStrike" dirty="0">
                        <a:solidFill>
                          <a:srgbClr val="000000"/>
                        </a:solidFill>
                        <a:effectLst/>
                        <a:latin typeface="Arial" panose="020B0604020202020204" pitchFamily="34" charset="0"/>
                      </a:endParaRPr>
                    </a:p>
                  </a:txBody>
                  <a:tcPr marL="4763" marR="4763" marT="4763"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3017477071"/>
                  </a:ext>
                </a:extLst>
              </a:tr>
              <a:tr h="200041">
                <a:tc gridSpan="4">
                  <a:txBody>
                    <a:bodyPr/>
                    <a:lstStyle/>
                    <a:p>
                      <a:pPr algn="l" fontAlgn="b"/>
                      <a:r>
                        <a:rPr lang="en-US" sz="1200" u="none" strike="noStrike" dirty="0">
                          <a:effectLst/>
                        </a:rPr>
                        <a:t>                  Based on 2.6% Active Duty Pay Raise  Effective 1 Jan 19 (Note 6)</a:t>
                      </a:r>
                      <a:endParaRPr lang="en-US" sz="1200" b="1" i="0" u="none" strike="noStrike" dirty="0">
                        <a:solidFill>
                          <a:srgbClr val="000000"/>
                        </a:solidFill>
                        <a:effectLst/>
                        <a:latin typeface="Arial" panose="020B0604020202020204" pitchFamily="34" charset="0"/>
                      </a:endParaRPr>
                    </a:p>
                  </a:txBody>
                  <a:tcPr marL="4763" marR="4763" marT="476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2722016"/>
                  </a:ext>
                </a:extLst>
              </a:tr>
              <a:tr h="200041">
                <a:tc>
                  <a:txBody>
                    <a:bodyPr/>
                    <a:lstStyle/>
                    <a:p>
                      <a:pPr algn="ctr" fontAlgn="b"/>
                      <a:r>
                        <a:rPr lang="en-US" sz="1100" u="none" strike="noStrike" dirty="0">
                          <a:effectLst/>
                        </a:rPr>
                        <a:t>Base Amount </a:t>
                      </a:r>
                      <a:endParaRPr lang="en-US" sz="11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Annuity</a:t>
                      </a:r>
                      <a:endParaRPr lang="en-US" sz="11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Premium</a:t>
                      </a:r>
                      <a:endParaRPr lang="en-US" sz="11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Premium</a:t>
                      </a:r>
                      <a:endParaRPr lang="en-US" sz="1100" b="1"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373849407"/>
                  </a:ext>
                </a:extLst>
              </a:tr>
              <a:tr h="361978">
                <a:tc>
                  <a:txBody>
                    <a:bodyPr/>
                    <a:lstStyle/>
                    <a:p>
                      <a:pPr algn="ctr" fontAlgn="b"/>
                      <a:r>
                        <a:rPr lang="en-US" sz="1100" u="none" strike="noStrike" dirty="0">
                          <a:effectLst/>
                        </a:rPr>
                        <a:t>Monthly Amount of Retired Pay Covered </a:t>
                      </a:r>
                      <a:endParaRPr lang="en-US" sz="11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Monthly Annuity Either Method</a:t>
                      </a:r>
                      <a:endParaRPr lang="en-US" sz="11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Old Method Threshold Monthly Cost </a:t>
                      </a:r>
                      <a:r>
                        <a:rPr lang="en-US" sz="1200" b="1" u="none" strike="noStrike" dirty="0">
                          <a:solidFill>
                            <a:srgbClr val="FF0000"/>
                          </a:solidFill>
                          <a:effectLst/>
                        </a:rPr>
                        <a:t>(Note </a:t>
                      </a:r>
                      <a:r>
                        <a:rPr lang="en-US" sz="1200" b="1" u="none" strike="noStrike" dirty="0" smtClean="0">
                          <a:solidFill>
                            <a:srgbClr val="FF0000"/>
                          </a:solidFill>
                          <a:effectLst/>
                        </a:rPr>
                        <a:t>1)</a:t>
                      </a:r>
                      <a:r>
                        <a:rPr lang="en-US" sz="1200" b="1" u="none" strike="noStrike" dirty="0" smtClean="0">
                          <a:effectLst/>
                        </a:rPr>
                        <a:t> </a:t>
                      </a:r>
                      <a:r>
                        <a:rPr lang="en-US" sz="1200" u="none" strike="noStrike" dirty="0" smtClean="0">
                          <a:effectLst/>
                        </a:rPr>
                        <a:t> </a:t>
                      </a:r>
                      <a:endParaRPr lang="en-US" sz="1200" b="1"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6.5% of Base Amount Monthly Cost </a:t>
                      </a:r>
                      <a:r>
                        <a:rPr lang="en-US" sz="1200" b="1" u="none" strike="noStrike" dirty="0">
                          <a:solidFill>
                            <a:srgbClr val="FF0000"/>
                          </a:solidFill>
                          <a:effectLst/>
                        </a:rPr>
                        <a:t>(Note </a:t>
                      </a:r>
                      <a:r>
                        <a:rPr lang="en-US" sz="1200" b="1" u="none" strike="noStrike" dirty="0" smtClean="0">
                          <a:solidFill>
                            <a:srgbClr val="FF0000"/>
                          </a:solidFill>
                          <a:effectLst/>
                        </a:rPr>
                        <a:t>2)</a:t>
                      </a:r>
                      <a:endParaRPr lang="en-US" sz="1200" b="1" i="0" u="none" strike="noStrike" dirty="0">
                        <a:solidFill>
                          <a:srgbClr val="FF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857962114"/>
                  </a:ext>
                </a:extLst>
              </a:tr>
              <a:tr h="185435">
                <a:tc>
                  <a:txBody>
                    <a:bodyPr/>
                    <a:lstStyle/>
                    <a:p>
                      <a:pPr algn="ctr" fontAlgn="b"/>
                      <a:r>
                        <a:rPr lang="en-US" sz="1100" u="none" strike="noStrike" dirty="0">
                          <a:effectLst/>
                        </a:rPr>
                        <a:t>$300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$165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$7.50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$19.50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3061932718"/>
                  </a:ext>
                </a:extLst>
              </a:tr>
              <a:tr h="218141">
                <a:tc>
                  <a:txBody>
                    <a:bodyPr/>
                    <a:lstStyle/>
                    <a:p>
                      <a:pPr algn="ctr" fontAlgn="b"/>
                      <a:r>
                        <a:rPr lang="en-US" sz="1400" b="1" u="none" strike="noStrike" dirty="0" smtClean="0">
                          <a:solidFill>
                            <a:srgbClr val="FF0000"/>
                          </a:solidFill>
                          <a:effectLst/>
                        </a:rPr>
                        <a:t>$843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$464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$21.08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$54.80 </a:t>
                      </a:r>
                      <a:endParaRPr lang="en-US" sz="1400" b="1" i="0" u="none" strike="noStrike" dirty="0">
                        <a:solidFill>
                          <a:srgbClr val="FF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623232898"/>
                  </a:ext>
                </a:extLst>
              </a:tr>
              <a:tr h="180990">
                <a:tc>
                  <a:txBody>
                    <a:bodyPr/>
                    <a:lstStyle/>
                    <a:p>
                      <a:pPr algn="ctr" fontAlgn="b"/>
                      <a:r>
                        <a:rPr lang="en-US" sz="1100" u="none" strike="noStrike" dirty="0">
                          <a:effectLst/>
                        </a:rPr>
                        <a:t>$900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$495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$26.78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$58.50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2970768418"/>
                  </a:ext>
                </a:extLst>
              </a:tr>
              <a:tr h="180990">
                <a:tc>
                  <a:txBody>
                    <a:bodyPr/>
                    <a:lstStyle/>
                    <a:p>
                      <a:pPr algn="ctr" fontAlgn="b"/>
                      <a:r>
                        <a:rPr lang="en-US" sz="1100" u="none" strike="noStrike" dirty="0">
                          <a:effectLst/>
                        </a:rPr>
                        <a:t>$1,000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$550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$36.78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$65.00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2072988869"/>
                  </a:ext>
                </a:extLst>
              </a:tr>
              <a:tr h="180990">
                <a:tc>
                  <a:txBody>
                    <a:bodyPr/>
                    <a:lstStyle/>
                    <a:p>
                      <a:pPr algn="ctr" fontAlgn="b"/>
                      <a:r>
                        <a:rPr lang="en-US" sz="1100" u="none" strike="noStrike" dirty="0">
                          <a:effectLst/>
                        </a:rPr>
                        <a:t>$1,200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$660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$56.78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$78.00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890269615"/>
                  </a:ext>
                </a:extLst>
              </a:tr>
              <a:tr h="180990">
                <a:tc>
                  <a:txBody>
                    <a:bodyPr/>
                    <a:lstStyle/>
                    <a:p>
                      <a:pPr algn="ctr" fontAlgn="b"/>
                      <a:r>
                        <a:rPr lang="en-US" sz="1100" u="none" strike="noStrike" dirty="0">
                          <a:effectLst/>
                        </a:rPr>
                        <a:t>$1,300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$715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$66.78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$84.50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4251230"/>
                  </a:ext>
                </a:extLst>
              </a:tr>
              <a:tr h="180990">
                <a:tc>
                  <a:txBody>
                    <a:bodyPr/>
                    <a:lstStyle/>
                    <a:p>
                      <a:pPr algn="ctr" fontAlgn="b"/>
                      <a:r>
                        <a:rPr lang="en-US" sz="1100" u="none" strike="noStrike" dirty="0">
                          <a:effectLst/>
                        </a:rPr>
                        <a:t>$1,400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$770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$76.78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$91.00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852718823"/>
                  </a:ext>
                </a:extLst>
              </a:tr>
              <a:tr h="180990">
                <a:tc>
                  <a:txBody>
                    <a:bodyPr/>
                    <a:lstStyle/>
                    <a:p>
                      <a:pPr algn="ctr" fontAlgn="b"/>
                      <a:r>
                        <a:rPr lang="en-US" sz="1100" u="none" strike="noStrike" dirty="0">
                          <a:effectLst/>
                        </a:rPr>
                        <a:t>$1,500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$825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$86.78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$97.50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865951797"/>
                  </a:ext>
                </a:extLst>
              </a:tr>
              <a:tr h="180990">
                <a:tc>
                  <a:txBody>
                    <a:bodyPr/>
                    <a:lstStyle/>
                    <a:p>
                      <a:pPr algn="ctr" fontAlgn="b"/>
                      <a:r>
                        <a:rPr lang="en-US" sz="1100" u="none" strike="noStrike" dirty="0">
                          <a:effectLst/>
                        </a:rPr>
                        <a:t>$1,600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$880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$96.78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$104.00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2429607088"/>
                  </a:ext>
                </a:extLst>
              </a:tr>
              <a:tr h="218141">
                <a:tc>
                  <a:txBody>
                    <a:bodyPr/>
                    <a:lstStyle/>
                    <a:p>
                      <a:pPr algn="ctr" fontAlgn="b"/>
                      <a:r>
                        <a:rPr lang="en-US" sz="1400" b="1" u="none" strike="noStrike" dirty="0" smtClean="0">
                          <a:solidFill>
                            <a:srgbClr val="FF0000"/>
                          </a:solidFill>
                          <a:effectLst/>
                        </a:rPr>
                        <a:t>       $</a:t>
                      </a:r>
                      <a:r>
                        <a:rPr lang="en-US" sz="1400" b="1" u="none" strike="noStrike" dirty="0">
                          <a:solidFill>
                            <a:srgbClr val="FF0000"/>
                          </a:solidFill>
                          <a:effectLst/>
                        </a:rPr>
                        <a:t>1,806.43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$994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$117.42 </a:t>
                      </a:r>
                      <a:endParaRPr lang="en-US" sz="1400" b="1" i="0" u="none" strike="noStrike" dirty="0">
                        <a:solidFill>
                          <a:srgbClr val="FF0000"/>
                        </a:solidFill>
                        <a:effectLst/>
                        <a:latin typeface="Arial" panose="020B0604020202020204" pitchFamily="34" charset="0"/>
                      </a:endParaRPr>
                    </a:p>
                  </a:txBody>
                  <a:tcPr marL="4763" marR="4763" marT="4763" marB="0" anchor="b"/>
                </a:tc>
                <a:tc>
                  <a:txBody>
                    <a:bodyPr/>
                    <a:lstStyle/>
                    <a:p>
                      <a:pPr algn="ctr" fontAlgn="b"/>
                      <a:r>
                        <a:rPr lang="en-US" sz="1400" b="1" u="none" strike="noStrike" dirty="0">
                          <a:solidFill>
                            <a:srgbClr val="FF0000"/>
                          </a:solidFill>
                          <a:effectLst/>
                        </a:rPr>
                        <a:t>$117.42 </a:t>
                      </a:r>
                      <a:endParaRPr lang="en-US" sz="1400" b="1" i="0" u="none" strike="noStrike" dirty="0">
                        <a:solidFill>
                          <a:srgbClr val="FF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2074993241"/>
                  </a:ext>
                </a:extLst>
              </a:tr>
              <a:tr h="180990">
                <a:tc>
                  <a:txBody>
                    <a:bodyPr/>
                    <a:lstStyle/>
                    <a:p>
                      <a:pPr algn="ctr" fontAlgn="b"/>
                      <a:r>
                        <a:rPr lang="en-US" sz="1100" u="none" strike="noStrike" dirty="0">
                          <a:effectLst/>
                        </a:rPr>
                        <a:t>$2,000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$1,100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$136.78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$130.00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333884029"/>
                  </a:ext>
                </a:extLst>
              </a:tr>
              <a:tr h="180990">
                <a:tc>
                  <a:txBody>
                    <a:bodyPr/>
                    <a:lstStyle/>
                    <a:p>
                      <a:pPr algn="ctr" fontAlgn="b"/>
                      <a:r>
                        <a:rPr lang="en-US" sz="1100" u="none" strike="noStrike" dirty="0">
                          <a:effectLst/>
                        </a:rPr>
                        <a:t>$2,200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$1,210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$156.78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$143.00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156046312"/>
                  </a:ext>
                </a:extLst>
              </a:tr>
              <a:tr h="180990">
                <a:tc>
                  <a:txBody>
                    <a:bodyPr/>
                    <a:lstStyle/>
                    <a:p>
                      <a:pPr algn="ctr" fontAlgn="b"/>
                      <a:r>
                        <a:rPr lang="en-US" sz="1100" u="none" strike="noStrike" dirty="0">
                          <a:effectLst/>
                        </a:rPr>
                        <a:t>$2,400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$1,320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$176.78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$156.00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907622891"/>
                  </a:ext>
                </a:extLst>
              </a:tr>
              <a:tr h="180990">
                <a:tc>
                  <a:txBody>
                    <a:bodyPr/>
                    <a:lstStyle/>
                    <a:p>
                      <a:pPr algn="ctr" fontAlgn="b"/>
                      <a:r>
                        <a:rPr lang="en-US" sz="1100" u="none" strike="noStrike" dirty="0">
                          <a:effectLst/>
                        </a:rPr>
                        <a:t>$2,600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$1,430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$196.78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$169.00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738755748"/>
                  </a:ext>
                </a:extLst>
              </a:tr>
              <a:tr h="180990">
                <a:tc>
                  <a:txBody>
                    <a:bodyPr/>
                    <a:lstStyle/>
                    <a:p>
                      <a:pPr algn="ctr" fontAlgn="b"/>
                      <a:r>
                        <a:rPr lang="en-US" sz="1100" u="none" strike="noStrike" dirty="0">
                          <a:effectLst/>
                        </a:rPr>
                        <a:t>$2,800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$1,540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$216.78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$182.00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1616740213"/>
                  </a:ext>
                </a:extLst>
              </a:tr>
              <a:tr h="180990">
                <a:tc>
                  <a:txBody>
                    <a:bodyPr/>
                    <a:lstStyle/>
                    <a:p>
                      <a:pPr algn="ctr" fontAlgn="b"/>
                      <a:r>
                        <a:rPr lang="en-US" sz="1100" u="none" strike="noStrike" dirty="0">
                          <a:effectLst/>
                        </a:rPr>
                        <a:t>$3,000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$1,650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$236.78 </a:t>
                      </a:r>
                      <a:endParaRPr lang="en-US" sz="1100" b="0" i="0" u="none" strike="noStrike" dirty="0">
                        <a:solidFill>
                          <a:srgbClr val="000000"/>
                        </a:solidFill>
                        <a:effectLst/>
                        <a:latin typeface="Arial" panose="020B0604020202020204" pitchFamily="34" charset="0"/>
                      </a:endParaRPr>
                    </a:p>
                  </a:txBody>
                  <a:tcPr marL="4763" marR="4763" marT="4763" marB="0" anchor="b"/>
                </a:tc>
                <a:tc>
                  <a:txBody>
                    <a:bodyPr/>
                    <a:lstStyle/>
                    <a:p>
                      <a:pPr algn="ctr" fontAlgn="b"/>
                      <a:r>
                        <a:rPr lang="en-US" sz="1100" u="none" strike="noStrike" dirty="0">
                          <a:effectLst/>
                        </a:rPr>
                        <a:t>$195.00 </a:t>
                      </a:r>
                      <a:endParaRPr lang="en-US" sz="1100" b="0" i="0" u="none" strike="noStrike" dirty="0">
                        <a:solidFill>
                          <a:srgbClr val="000000"/>
                        </a:solidFill>
                        <a:effectLst/>
                        <a:latin typeface="Arial" panose="020B0604020202020204" pitchFamily="34" charset="0"/>
                      </a:endParaRPr>
                    </a:p>
                  </a:txBody>
                  <a:tcPr marL="4763" marR="4763" marT="4763" marB="0" anchor="b"/>
                </a:tc>
                <a:extLst>
                  <a:ext uri="{0D108BD9-81ED-4DB2-BD59-A6C34878D82A}">
                    <a16:rowId xmlns:a16="http://schemas.microsoft.com/office/drawing/2014/main" val="4633599"/>
                  </a:ext>
                </a:extLst>
              </a:tr>
            </a:tbl>
          </a:graphicData>
        </a:graphic>
      </p:graphicFrame>
      <p:sp>
        <p:nvSpPr>
          <p:cNvPr id="104554" name="TextBox 4"/>
          <p:cNvSpPr txBox="1">
            <a:spLocks noChangeArrowheads="1"/>
          </p:cNvSpPr>
          <p:nvPr/>
        </p:nvSpPr>
        <p:spPr bwMode="auto">
          <a:xfrm>
            <a:off x="381000" y="4664075"/>
            <a:ext cx="85344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t>The SBP threshold method applies to a Soldier who meets one of the following criteria: entered service prior to    1 Mar 90 if retiring for active duty length of service, medically retiring, or retiring from the Reserves with a non-regular retirement.  For these Soldiers, two SBP spouse cost methods are available.  The most advantageous one is used by DFAS.  </a:t>
            </a:r>
          </a:p>
          <a:p>
            <a:r>
              <a:rPr lang="en-US" altLang="en-US" sz="1300" b="1" dirty="0"/>
              <a:t>Note 1.</a:t>
            </a:r>
            <a:r>
              <a:rPr lang="en-US" altLang="en-US" sz="1300" dirty="0"/>
              <a:t>  </a:t>
            </a:r>
            <a:r>
              <a:rPr lang="en-US" altLang="en-US" sz="1300" b="1" dirty="0"/>
              <a:t>SBP Cost Threshold Method</a:t>
            </a:r>
            <a:r>
              <a:rPr lang="en-US" altLang="en-US" sz="1300" dirty="0"/>
              <a:t>:  2.5% of threshold amount + 10% of the remainder of base amount. </a:t>
            </a:r>
          </a:p>
          <a:p>
            <a:r>
              <a:rPr lang="en-US" altLang="en-US" sz="1300" b="1" dirty="0"/>
              <a:t>Note 2.</a:t>
            </a:r>
            <a:r>
              <a:rPr lang="en-US" altLang="en-US" sz="1300" dirty="0"/>
              <a:t>  </a:t>
            </a:r>
            <a:r>
              <a:rPr lang="en-US" altLang="en-US" sz="1300" b="1" dirty="0"/>
              <a:t>SBP Cost 6.5% Base Amount Method</a:t>
            </a:r>
            <a:r>
              <a:rPr lang="en-US" altLang="en-US" sz="1300" dirty="0"/>
              <a:t>:  6.5% of the base amount.</a:t>
            </a:r>
          </a:p>
          <a:p>
            <a:r>
              <a:rPr lang="en-US" altLang="en-US" sz="1300" b="1" dirty="0"/>
              <a:t>Note 3.</a:t>
            </a:r>
            <a:r>
              <a:rPr lang="en-US" altLang="en-US" sz="1300" dirty="0"/>
              <a:t>  </a:t>
            </a:r>
            <a:r>
              <a:rPr lang="en-US" altLang="en-US" sz="1300" b="1" dirty="0"/>
              <a:t>Threshold Amount.</a:t>
            </a:r>
            <a:r>
              <a:rPr lang="en-US" altLang="en-US" sz="1300" dirty="0"/>
              <a:t> (that which costs 2.5%) is $843; cost is $21.08.</a:t>
            </a:r>
          </a:p>
          <a:p>
            <a:r>
              <a:rPr lang="en-US" altLang="en-US" sz="1300" b="1" dirty="0"/>
              <a:t>Note 4.</a:t>
            </a:r>
            <a:r>
              <a:rPr lang="en-US" altLang="en-US" sz="1300" dirty="0"/>
              <a:t>  </a:t>
            </a:r>
            <a:r>
              <a:rPr lang="en-US" altLang="en-US" sz="1300" b="1" dirty="0"/>
              <a:t>Breakeven Point</a:t>
            </a:r>
            <a:r>
              <a:rPr lang="en-US" altLang="en-US" sz="1300" dirty="0"/>
              <a:t>.  Base amounts on or above $1,806.43 receive best treatment under SBP cost 6.5% method cited above (.065 times base amount).</a:t>
            </a:r>
          </a:p>
          <a:p>
            <a:r>
              <a:rPr lang="en-US" altLang="en-US" dirty="0"/>
              <a:t> </a:t>
            </a:r>
          </a:p>
        </p:txBody>
      </p:sp>
      <p:sp>
        <p:nvSpPr>
          <p:cNvPr id="104555" name="TextBox 5"/>
          <p:cNvSpPr txBox="1">
            <a:spLocks noChangeArrowheads="1"/>
          </p:cNvSpPr>
          <p:nvPr/>
        </p:nvSpPr>
        <p:spPr bwMode="auto">
          <a:xfrm>
            <a:off x="1371600" y="3287713"/>
            <a:ext cx="65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FF0000"/>
                </a:solidFill>
              </a:rPr>
              <a:t>Note 4</a:t>
            </a:r>
          </a:p>
        </p:txBody>
      </p:sp>
      <p:sp>
        <p:nvSpPr>
          <p:cNvPr id="104556" name="TextBox 7"/>
          <p:cNvSpPr txBox="1">
            <a:spLocks noChangeArrowheads="1"/>
          </p:cNvSpPr>
          <p:nvPr/>
        </p:nvSpPr>
        <p:spPr bwMode="auto">
          <a:xfrm>
            <a:off x="1371600" y="1811338"/>
            <a:ext cx="654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dirty="0">
                <a:solidFill>
                  <a:srgbClr val="FF0000"/>
                </a:solidFill>
              </a:rPr>
              <a:t>Note 3</a:t>
            </a:r>
          </a:p>
        </p:txBody>
      </p:sp>
    </p:spTree>
    <p:extLst>
      <p:ext uri="{BB962C8B-B14F-4D97-AF65-F5344CB8AC3E}">
        <p14:creationId xmlns:p14="http://schemas.microsoft.com/office/powerpoint/2010/main" val="63606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bwMode="auto">
          <a:xfrm>
            <a:off x="152400" y="533400"/>
            <a:ext cx="58674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Spouse &amp; Child Option</a:t>
            </a:r>
          </a:p>
        </p:txBody>
      </p:sp>
      <p:sp>
        <p:nvSpPr>
          <p:cNvPr id="50179" name="Rectangle 3"/>
          <p:cNvSpPr>
            <a:spLocks noGrp="1" noChangeArrowheads="1"/>
          </p:cNvSpPr>
          <p:nvPr>
            <p:ph type="subTitle" idx="1"/>
          </p:nvPr>
        </p:nvSpPr>
        <p:spPr bwMode="auto">
          <a:xfrm>
            <a:off x="228600" y="2057400"/>
            <a:ext cx="85344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spouse =  primary beneficiary </a:t>
            </a:r>
          </a:p>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children are secondary beneficiary and receive the annuity </a:t>
            </a:r>
            <a:r>
              <a:rPr lang="en-US" altLang="en-US" sz="2400" i="1" u="sng" dirty="0" smtClean="0">
                <a:solidFill>
                  <a:schemeClr val="tx1"/>
                </a:solidFill>
                <a:latin typeface="Arial" panose="020B0604020202020204" pitchFamily="34" charset="0"/>
              </a:rPr>
              <a:t>only</a:t>
            </a:r>
            <a:r>
              <a:rPr lang="en-US" altLang="en-US" sz="2400" dirty="0" smtClean="0">
                <a:solidFill>
                  <a:schemeClr val="tx1"/>
                </a:solidFill>
                <a:latin typeface="Arial" panose="020B0604020202020204" pitchFamily="34" charset="0"/>
              </a:rPr>
              <a:t> </a:t>
            </a:r>
            <a:r>
              <a:rPr lang="en-US" altLang="en-US" sz="2400" i="1" dirty="0" smtClean="0">
                <a:solidFill>
                  <a:schemeClr val="tx1"/>
                </a:solidFill>
                <a:latin typeface="Arial" panose="020B0604020202020204" pitchFamily="34" charset="0"/>
              </a:rPr>
              <a:t>if</a:t>
            </a:r>
            <a:r>
              <a:rPr lang="en-US" altLang="en-US" sz="2400" dirty="0" smtClean="0">
                <a:solidFill>
                  <a:schemeClr val="tx1"/>
                </a:solidFill>
                <a:latin typeface="Arial" panose="020B0604020202020204" pitchFamily="34" charset="0"/>
              </a:rPr>
              <a:t> spouse becomes ineligible (pre-55 remarriage or death) </a:t>
            </a:r>
            <a:r>
              <a:rPr lang="en-US" altLang="en-US" sz="2400" i="1" dirty="0" smtClean="0">
                <a:solidFill>
                  <a:schemeClr val="tx1"/>
                </a:solidFill>
                <a:latin typeface="Arial" panose="020B0604020202020204" pitchFamily="34" charset="0"/>
              </a:rPr>
              <a:t>and</a:t>
            </a:r>
            <a:r>
              <a:rPr lang="en-US" altLang="en-US" sz="2400" dirty="0" smtClean="0">
                <a:solidFill>
                  <a:schemeClr val="tx1"/>
                </a:solidFill>
                <a:latin typeface="Arial" panose="020B0604020202020204" pitchFamily="34" charset="0"/>
              </a:rPr>
              <a:t> they are still eligible </a:t>
            </a:r>
          </a:p>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child cost is based on years age difference  between Soldier, spouse and youngest child</a:t>
            </a:r>
          </a:p>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cost of child coverage - very low </a:t>
            </a:r>
          </a:p>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when no eligible children remain, Child SBP cost stops but RCSBP cost continues</a:t>
            </a:r>
          </a:p>
          <a:p>
            <a:pPr marL="342900" indent="-342900" algn="l" eaLnBrk="1" hangingPunct="1">
              <a:lnSpc>
                <a:spcPct val="90000"/>
              </a:lnSpc>
              <a:buFontTx/>
              <a:buChar char="•"/>
            </a:pPr>
            <a:r>
              <a:rPr lang="en-US" altLang="en-US" sz="2400" dirty="0" smtClean="0">
                <a:solidFill>
                  <a:schemeClr val="tx1"/>
                </a:solidFill>
                <a:latin typeface="Arial" panose="020B0604020202020204" pitchFamily="34" charset="0"/>
              </a:rPr>
              <a:t>all eligible children are covered at one cost </a:t>
            </a:r>
          </a:p>
        </p:txBody>
      </p:sp>
      <p:pic>
        <p:nvPicPr>
          <p:cNvPr id="50180" name="Picture 7" descr="j00905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990600"/>
            <a:ext cx="259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0821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228600" y="457200"/>
            <a:ext cx="480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Child Only RCSBP </a:t>
            </a:r>
          </a:p>
        </p:txBody>
      </p:sp>
      <p:sp>
        <p:nvSpPr>
          <p:cNvPr id="52227" name="Rectangle 3"/>
          <p:cNvSpPr>
            <a:spLocks noGrp="1" noChangeArrowheads="1"/>
          </p:cNvSpPr>
          <p:nvPr>
            <p:ph idx="1"/>
          </p:nvPr>
        </p:nvSpPr>
        <p:spPr bwMode="auto">
          <a:xfrm>
            <a:off x="76200" y="1905000"/>
            <a:ext cx="8839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sz="2800" dirty="0" smtClean="0">
                <a:latin typeface="Arial" panose="020B0604020202020204" pitchFamily="34" charset="0"/>
              </a:rPr>
              <a:t>cost based on age difference between Soldier and youngest child at time of election</a:t>
            </a:r>
            <a:endParaRPr lang="en-US" altLang="en-US" sz="2800" dirty="0" smtClean="0">
              <a:solidFill>
                <a:srgbClr val="FF0000"/>
              </a:solidFill>
              <a:latin typeface="Arial" panose="020B0604020202020204" pitchFamily="34" charset="0"/>
            </a:endParaRPr>
          </a:p>
          <a:p>
            <a:pPr eaLnBrk="1" hangingPunct="1">
              <a:lnSpc>
                <a:spcPct val="90000"/>
              </a:lnSpc>
            </a:pPr>
            <a:r>
              <a:rPr lang="en-US" altLang="en-US" sz="2800" dirty="0" smtClean="0">
                <a:latin typeface="Arial" panose="020B0604020202020204" pitchFamily="34" charset="0"/>
              </a:rPr>
              <a:t>cheaper than “spouse” due to finite benefit but costlier option than child when </a:t>
            </a:r>
            <a:r>
              <a:rPr lang="en-US" altLang="en-US" sz="2800" u="sng" dirty="0" smtClean="0">
                <a:latin typeface="Arial" panose="020B0604020202020204" pitchFamily="34" charset="0"/>
              </a:rPr>
              <a:t>with</a:t>
            </a:r>
            <a:r>
              <a:rPr lang="en-US" altLang="en-US" sz="2800" dirty="0" smtClean="0">
                <a:latin typeface="Arial" panose="020B0604020202020204" pitchFamily="34" charset="0"/>
              </a:rPr>
              <a:t> spouse since child is primary beneficiary </a:t>
            </a:r>
          </a:p>
          <a:p>
            <a:pPr eaLnBrk="1" hangingPunct="1">
              <a:lnSpc>
                <a:spcPct val="90000"/>
              </a:lnSpc>
            </a:pPr>
            <a:r>
              <a:rPr lang="en-US" altLang="en-US" sz="2800" dirty="0" smtClean="0">
                <a:latin typeface="Arial" panose="020B0604020202020204" pitchFamily="34" charset="0"/>
              </a:rPr>
              <a:t>can elect for children only because there is no spouse or exclude the spouse</a:t>
            </a:r>
          </a:p>
          <a:p>
            <a:pPr eaLnBrk="1" hangingPunct="1">
              <a:lnSpc>
                <a:spcPct val="90000"/>
              </a:lnSpc>
              <a:buFont typeface="Arial" panose="020B0604020202020204" pitchFamily="34" charset="0"/>
              <a:buChar char="•"/>
            </a:pPr>
            <a:r>
              <a:rPr lang="en-US" altLang="en-US" sz="2800" dirty="0" smtClean="0">
                <a:latin typeface="Arial" panose="020B0604020202020204" pitchFamily="34" charset="0"/>
              </a:rPr>
              <a:t>If married and child only SBP is elected, spouse must concur </a:t>
            </a:r>
          </a:p>
        </p:txBody>
      </p:sp>
      <p:pic>
        <p:nvPicPr>
          <p:cNvPr id="5222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71500"/>
            <a:ext cx="281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743846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sz="half" idx="1"/>
          </p:nvPr>
        </p:nvSpPr>
        <p:spPr bwMode="auto">
          <a:xfrm>
            <a:off x="0" y="2133600"/>
            <a:ext cx="5410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FontTx/>
              <a:buNone/>
            </a:pPr>
            <a:r>
              <a:rPr lang="en-US" altLang="en-US" sz="2800" i="1" dirty="0" smtClean="0">
                <a:latin typeface="Arial" panose="020B0604020202020204" pitchFamily="34" charset="0"/>
              </a:rPr>
              <a:t>CHANGE.... </a:t>
            </a:r>
            <a:r>
              <a:rPr lang="en-US" altLang="en-US" sz="2800" dirty="0" smtClean="0">
                <a:latin typeface="Arial" panose="020B0604020202020204" pitchFamily="34" charset="0"/>
              </a:rPr>
              <a:t>MISINFORMATION you may have heard on  RCSBP from        </a:t>
            </a:r>
            <a:r>
              <a:rPr lang="en-US" altLang="en-US" sz="2800" i="1" u="sng" dirty="0" smtClean="0">
                <a:latin typeface="Arial" panose="020B0604020202020204" pitchFamily="34" charset="0"/>
              </a:rPr>
              <a:t>MISINFORMED </a:t>
            </a:r>
            <a:r>
              <a:rPr lang="en-US" altLang="en-US" sz="2800" dirty="0" smtClean="0">
                <a:latin typeface="Arial" panose="020B0604020202020204" pitchFamily="34" charset="0"/>
              </a:rPr>
              <a:t>People</a:t>
            </a:r>
          </a:p>
          <a:p>
            <a:pPr algn="ctr" eaLnBrk="1" hangingPunct="1">
              <a:buFontTx/>
              <a:buNone/>
            </a:pPr>
            <a:endParaRPr lang="en-US" altLang="en-US" sz="2800" dirty="0" smtClean="0">
              <a:latin typeface="Arial" panose="020B0604020202020204" pitchFamily="34" charset="0"/>
            </a:endParaRPr>
          </a:p>
          <a:p>
            <a:pPr algn="ctr" eaLnBrk="1" hangingPunct="1">
              <a:buFontTx/>
              <a:buNone/>
            </a:pPr>
            <a:r>
              <a:rPr lang="en-US" altLang="en-US" sz="2800" i="1" dirty="0" smtClean="0">
                <a:latin typeface="Arial" panose="020B0604020202020204" pitchFamily="34" charset="0"/>
              </a:rPr>
              <a:t>INTO.....</a:t>
            </a:r>
            <a:r>
              <a:rPr lang="en-US" altLang="en-US" sz="2800" dirty="0" smtClean="0">
                <a:latin typeface="Arial" panose="020B0604020202020204" pitchFamily="34" charset="0"/>
              </a:rPr>
              <a:t> INFORMATION</a:t>
            </a:r>
          </a:p>
          <a:p>
            <a:pPr algn="ctr" eaLnBrk="1" hangingPunct="1">
              <a:buFontTx/>
              <a:buNone/>
            </a:pPr>
            <a:r>
              <a:rPr lang="en-US" altLang="en-US" sz="2800" dirty="0" smtClean="0">
                <a:latin typeface="Arial" panose="020B0604020202020204" pitchFamily="34" charset="0"/>
              </a:rPr>
              <a:t> from </a:t>
            </a:r>
            <a:r>
              <a:rPr lang="en-US" altLang="en-US" sz="2800" i="1" u="sng" dirty="0" smtClean="0">
                <a:latin typeface="Arial" panose="020B0604020202020204" pitchFamily="34" charset="0"/>
              </a:rPr>
              <a:t>INFORMED</a:t>
            </a:r>
            <a:r>
              <a:rPr lang="en-US" altLang="en-US" sz="2800" i="1" dirty="0" smtClean="0">
                <a:latin typeface="Arial" panose="020B0604020202020204" pitchFamily="34" charset="0"/>
              </a:rPr>
              <a:t> Experts</a:t>
            </a:r>
            <a:endParaRPr lang="en-US" altLang="en-US" sz="2800" dirty="0" smtClean="0">
              <a:latin typeface="Arial" panose="020B0604020202020204" pitchFamily="34" charset="0"/>
            </a:endParaRPr>
          </a:p>
        </p:txBody>
      </p:sp>
      <p:pic>
        <p:nvPicPr>
          <p:cNvPr id="23555" name="Picture 3" descr="bd06630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14800"/>
            <a:ext cx="29321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j023432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2209800"/>
            <a:ext cx="2590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152400" y="838200"/>
            <a:ext cx="358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a:t>Our Goal</a:t>
            </a:r>
          </a:p>
        </p:txBody>
      </p:sp>
      <p:pic>
        <p:nvPicPr>
          <p:cNvPr id="23558" name="Picture 6" descr="bs01313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838200"/>
            <a:ext cx="472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798736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066800" y="457200"/>
            <a:ext cx="4800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Child SBP Rules and Eligibility </a:t>
            </a:r>
          </a:p>
        </p:txBody>
      </p:sp>
      <p:sp>
        <p:nvSpPr>
          <p:cNvPr id="52227" name="Rectangle 3"/>
          <p:cNvSpPr>
            <a:spLocks noGrp="1" noChangeArrowheads="1"/>
          </p:cNvSpPr>
          <p:nvPr>
            <p:ph idx="1"/>
          </p:nvPr>
        </p:nvSpPr>
        <p:spPr bwMode="auto">
          <a:xfrm>
            <a:off x="80058" y="1571264"/>
            <a:ext cx="8839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sz="2400" dirty="0" smtClean="0">
                <a:latin typeface="Arial" panose="020B0604020202020204" pitchFamily="34" charset="0"/>
              </a:rPr>
              <a:t>Applies to Spouse and Child election and Child Only election</a:t>
            </a:r>
          </a:p>
          <a:p>
            <a:pPr eaLnBrk="1" hangingPunct="1">
              <a:lnSpc>
                <a:spcPct val="90000"/>
              </a:lnSpc>
            </a:pPr>
            <a:r>
              <a:rPr lang="en-US" altLang="en-US" sz="2400" dirty="0" smtClean="0">
                <a:latin typeface="Arial" panose="020B0604020202020204" pitchFamily="34" charset="0"/>
              </a:rPr>
              <a:t>eligible until 18, or 22 if full-time, unmarried student</a:t>
            </a:r>
          </a:p>
          <a:p>
            <a:pPr eaLnBrk="1" hangingPunct="1">
              <a:lnSpc>
                <a:spcPct val="90000"/>
              </a:lnSpc>
            </a:pPr>
            <a:r>
              <a:rPr lang="en-US" altLang="en-US" sz="2400" dirty="0" smtClean="0">
                <a:latin typeface="Arial" panose="020B0604020202020204" pitchFamily="34" charset="0"/>
              </a:rPr>
              <a:t>unmarried incapacitated child - eligible forever </a:t>
            </a:r>
          </a:p>
          <a:p>
            <a:pPr eaLnBrk="1" hangingPunct="1">
              <a:lnSpc>
                <a:spcPct val="90000"/>
              </a:lnSpc>
              <a:buFontTx/>
              <a:buNone/>
            </a:pPr>
            <a:r>
              <a:rPr lang="en-US" altLang="en-US" sz="2400" dirty="0" smtClean="0">
                <a:latin typeface="Arial" panose="020B0604020202020204" pitchFamily="34" charset="0"/>
              </a:rPr>
              <a:t>     (if condition was incurred pre-18 or 22) </a:t>
            </a:r>
          </a:p>
          <a:p>
            <a:pPr lvl="1" eaLnBrk="1" hangingPunct="1">
              <a:lnSpc>
                <a:spcPct val="90000"/>
              </a:lnSpc>
              <a:buFont typeface="Arial" panose="020B0604020202020204" pitchFamily="34" charset="0"/>
              <a:buChar char="•"/>
            </a:pPr>
            <a:r>
              <a:rPr lang="en-US" altLang="en-US" sz="2400" dirty="0" smtClean="0">
                <a:latin typeface="Arial" panose="020B0604020202020204" pitchFamily="34" charset="0"/>
              </a:rPr>
              <a:t>It is recommended you research the impact of SBP for a fully disabled child may have on other benefits the child has or will receive. </a:t>
            </a:r>
          </a:p>
          <a:p>
            <a:pPr lvl="1" eaLnBrk="1" hangingPunct="1">
              <a:lnSpc>
                <a:spcPct val="90000"/>
              </a:lnSpc>
              <a:buFont typeface="Arial" panose="020B0604020202020204" pitchFamily="34" charset="0"/>
              <a:buChar char="•"/>
            </a:pPr>
            <a:r>
              <a:rPr lang="en-US" altLang="en-US" sz="2400" dirty="0" smtClean="0">
                <a:latin typeface="Arial" panose="020B0604020202020204" pitchFamily="34" charset="0"/>
              </a:rPr>
              <a:t>The NDAA FY2015 contained a provision that allows the SBP for an incapacitated child to be paid to a special needs trust (SNT) for that child. </a:t>
            </a:r>
          </a:p>
          <a:p>
            <a:pPr eaLnBrk="1" hangingPunct="1">
              <a:lnSpc>
                <a:spcPct val="90000"/>
              </a:lnSpc>
            </a:pPr>
            <a:r>
              <a:rPr lang="en-US" altLang="en-US" sz="2400" dirty="0" smtClean="0">
                <a:latin typeface="Arial" panose="020B0604020202020204" pitchFamily="34" charset="0"/>
              </a:rPr>
              <a:t>all eligible children covered at one cost</a:t>
            </a:r>
          </a:p>
          <a:p>
            <a:pPr eaLnBrk="1" hangingPunct="1">
              <a:lnSpc>
                <a:spcPct val="90000"/>
              </a:lnSpc>
            </a:pPr>
            <a:r>
              <a:rPr lang="en-US" altLang="en-US" sz="2400" dirty="0" smtClean="0">
                <a:latin typeface="Arial" panose="020B0604020202020204" pitchFamily="34" charset="0"/>
              </a:rPr>
              <a:t>when no eligible children remain, Child SBP cost stops but RCSBP cost continues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24742"/>
            <a:ext cx="2286000" cy="1371600"/>
          </a:xfrm>
          <a:prstGeom prst="rect">
            <a:avLst/>
          </a:prstGeom>
        </p:spPr>
      </p:pic>
    </p:spTree>
    <p:extLst>
      <p:ext uri="{BB962C8B-B14F-4D97-AF65-F5344CB8AC3E}">
        <p14:creationId xmlns:p14="http://schemas.microsoft.com/office/powerpoint/2010/main" val="339276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bwMode="auto">
          <a:xfrm>
            <a:off x="381000" y="533400"/>
            <a:ext cx="65532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l" eaLnBrk="1" hangingPunct="1"/>
            <a:r>
              <a:rPr lang="en-US" altLang="en-US" sz="3200" i="1" u="sng" dirty="0" smtClean="0">
                <a:solidFill>
                  <a:schemeClr val="tx1"/>
                </a:solidFill>
                <a:latin typeface="Arial" panose="020B0604020202020204" pitchFamily="34" charset="0"/>
              </a:rPr>
              <a:t>Advice--Seriously Consider Child or Spouse and Child Coverage!</a:t>
            </a:r>
          </a:p>
        </p:txBody>
      </p:sp>
      <p:sp>
        <p:nvSpPr>
          <p:cNvPr id="54275" name="Rectangle 3"/>
          <p:cNvSpPr>
            <a:spLocks noGrp="1" noChangeArrowheads="1"/>
          </p:cNvSpPr>
          <p:nvPr>
            <p:ph type="subTitle" idx="1"/>
          </p:nvPr>
        </p:nvSpPr>
        <p:spPr bwMode="auto">
          <a:xfrm>
            <a:off x="228600" y="2057400"/>
            <a:ext cx="85344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r>
              <a:rPr lang="en-US" altLang="en-US" sz="2400" dirty="0" smtClean="0">
                <a:solidFill>
                  <a:schemeClr val="tx1"/>
                </a:solidFill>
                <a:latin typeface="Arial" panose="020B0604020202020204" pitchFamily="34" charset="0"/>
              </a:rPr>
              <a:t>Q:  Why bother to cover my 21-year old son  who graduates from college soon?</a:t>
            </a:r>
          </a:p>
          <a:p>
            <a:pPr marL="342900" indent="-342900" algn="l" eaLnBrk="1" hangingPunct="1"/>
            <a:r>
              <a:rPr lang="en-US" altLang="en-US" sz="2400" dirty="0" smtClean="0">
                <a:solidFill>
                  <a:schemeClr val="tx1"/>
                </a:solidFill>
                <a:latin typeface="Arial" panose="020B0604020202020204" pitchFamily="34" charset="0"/>
              </a:rPr>
              <a:t>A:  Because, if you elected Option B or Option C for a spouse and did not elect RCSBP for an eligible child...</a:t>
            </a:r>
          </a:p>
          <a:p>
            <a:pPr marL="800100" lvl="1" indent="-342900" algn="l" eaLnBrk="1" hangingPunct="1">
              <a:buFontTx/>
              <a:buChar char="–"/>
            </a:pPr>
            <a:r>
              <a:rPr lang="en-US" altLang="en-US" sz="2400" dirty="0" smtClean="0">
                <a:solidFill>
                  <a:schemeClr val="tx1"/>
                </a:solidFill>
                <a:latin typeface="Arial" panose="020B0604020202020204" pitchFamily="34" charset="0"/>
              </a:rPr>
              <a:t>you are “closing” the child category when there are eligible children for both RCSBP and SBP </a:t>
            </a:r>
            <a:r>
              <a:rPr lang="en-US" altLang="en-US" sz="2400" u="sng" dirty="0" smtClean="0">
                <a:solidFill>
                  <a:schemeClr val="tx1"/>
                </a:solidFill>
                <a:latin typeface="Arial" panose="020B0604020202020204" pitchFamily="34" charset="0"/>
              </a:rPr>
              <a:t>forever</a:t>
            </a:r>
            <a:endParaRPr lang="en-US" altLang="en-US" sz="2400" dirty="0" smtClean="0">
              <a:solidFill>
                <a:schemeClr val="tx1"/>
              </a:solidFill>
              <a:latin typeface="Arial" panose="020B0604020202020204" pitchFamily="34" charset="0"/>
            </a:endParaRPr>
          </a:p>
          <a:p>
            <a:pPr marL="800100" lvl="1" indent="-342900" algn="l" eaLnBrk="1" hangingPunct="1">
              <a:buFontTx/>
              <a:buChar char="–"/>
            </a:pPr>
            <a:r>
              <a:rPr lang="en-US" altLang="en-US" sz="2400" dirty="0" smtClean="0">
                <a:solidFill>
                  <a:schemeClr val="tx1"/>
                </a:solidFill>
                <a:latin typeface="Arial" panose="020B0604020202020204" pitchFamily="34" charset="0"/>
              </a:rPr>
              <a:t>family complete?  perhaps a step-, grand-, foster- or natural child is in your future</a:t>
            </a:r>
          </a:p>
          <a:p>
            <a:pPr marL="800100" lvl="1" indent="-342900" algn="l" eaLnBrk="1" hangingPunct="1">
              <a:buFontTx/>
              <a:buChar char="–"/>
            </a:pPr>
            <a:r>
              <a:rPr lang="en-US" altLang="en-US" sz="2400" dirty="0" smtClean="0">
                <a:solidFill>
                  <a:schemeClr val="tx1"/>
                </a:solidFill>
                <a:latin typeface="Arial" panose="020B0604020202020204" pitchFamily="34" charset="0"/>
              </a:rPr>
              <a:t>incapacitation may occur while still eligible </a:t>
            </a:r>
          </a:p>
          <a:p>
            <a:pPr marL="342900" indent="-342900" algn="l" eaLnBrk="1" hangingPunct="1">
              <a:buFontTx/>
              <a:buChar char="•"/>
            </a:pPr>
            <a:r>
              <a:rPr lang="en-US" altLang="en-US" sz="2400" dirty="0" smtClean="0">
                <a:solidFill>
                  <a:schemeClr val="tx1"/>
                </a:solidFill>
                <a:latin typeface="Arial" panose="020B0604020202020204" pitchFamily="34" charset="0"/>
              </a:rPr>
              <a:t>SBP cost stops when no eligible children remain but RCSBP cost continue </a:t>
            </a:r>
          </a:p>
          <a:p>
            <a:pPr marL="342900" indent="-342900" algn="l" eaLnBrk="1" hangingPunct="1">
              <a:buFontTx/>
              <a:buChar char="•"/>
            </a:pPr>
            <a:endParaRPr lang="en-US" altLang="en-US" sz="2400" b="1" dirty="0" smtClean="0">
              <a:solidFill>
                <a:schemeClr val="accent2"/>
              </a:solidFill>
              <a:latin typeface="Arial" panose="020B0604020202020204" pitchFamily="34" charset="0"/>
            </a:endParaRPr>
          </a:p>
        </p:txBody>
      </p:sp>
      <p:pic>
        <p:nvPicPr>
          <p:cNvPr id="5427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838200"/>
            <a:ext cx="2286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8945525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bwMode="auto">
          <a:xfrm>
            <a:off x="533400" y="517525"/>
            <a:ext cx="7696200" cy="609600"/>
          </a:xfrm>
          <a:ln w="12700">
            <a:miter lim="800000"/>
            <a:headEnd/>
            <a:tailEnd/>
          </a:ln>
        </p:spPr>
        <p:txBody>
          <a:bodyPr vert="horz" wrap="square" lIns="90488" tIns="44450" rIns="90488" bIns="44450" numCol="1" anchor="ctr" anchorCtr="0" compatLnSpc="1">
            <a:prstTxWarp prst="textNoShape">
              <a:avLst/>
            </a:prstTxWarp>
          </a:bodyPr>
          <a:lstStyle/>
          <a:p>
            <a:pPr eaLnBrk="1" hangingPunct="1">
              <a:defRPr/>
            </a:pPr>
            <a:r>
              <a:rPr lang="en-US" sz="3200" u="sng" dirty="0" smtClean="0">
                <a:solidFill>
                  <a:schemeClr val="tx1"/>
                </a:solidFill>
                <a:effectLst>
                  <a:outerShdw blurRad="38100" dist="38100" dir="2700000" algn="tl">
                    <a:srgbClr val="C0C0C0"/>
                  </a:outerShdw>
                </a:effectLst>
              </a:rPr>
              <a:t>Former Spouse “Particulars”</a:t>
            </a:r>
          </a:p>
        </p:txBody>
      </p:sp>
      <p:sp>
        <p:nvSpPr>
          <p:cNvPr id="56323" name="Rectangle 3"/>
          <p:cNvSpPr>
            <a:spLocks noGrp="1" noChangeArrowheads="1"/>
          </p:cNvSpPr>
          <p:nvPr>
            <p:ph type="subTitle" idx="1"/>
          </p:nvPr>
        </p:nvSpPr>
        <p:spPr bwMode="auto">
          <a:xfrm>
            <a:off x="0" y="1066800"/>
            <a:ext cx="8763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lnSpc>
                <a:spcPct val="90000"/>
              </a:lnSpc>
              <a:buFontTx/>
              <a:buChar char="•"/>
            </a:pPr>
            <a:r>
              <a:rPr lang="en-US" altLang="en-US" sz="2000" b="1" dirty="0" smtClean="0">
                <a:solidFill>
                  <a:schemeClr val="tx1"/>
                </a:solidFill>
                <a:latin typeface="Arial" panose="020B0604020202020204" pitchFamily="34" charset="0"/>
              </a:rPr>
              <a:t>Former spouse coverage can be: </a:t>
            </a:r>
          </a:p>
          <a:p>
            <a:pPr marL="742950" lvl="1" indent="-285750" algn="l" eaLnBrk="1" hangingPunct="1">
              <a:lnSpc>
                <a:spcPct val="90000"/>
              </a:lnSpc>
              <a:buFont typeface="Arial" panose="020B0604020202020204" pitchFamily="34" charset="0"/>
              <a:buChar char="•"/>
            </a:pPr>
            <a:r>
              <a:rPr lang="en-US" altLang="en-US" sz="2000" b="1" dirty="0" smtClean="0">
                <a:solidFill>
                  <a:schemeClr val="tx1"/>
                </a:solidFill>
                <a:latin typeface="Arial" panose="020B0604020202020204" pitchFamily="34" charset="0"/>
              </a:rPr>
              <a:t>purely voluntary</a:t>
            </a:r>
          </a:p>
          <a:p>
            <a:pPr marL="742950" lvl="1" indent="-285750" algn="l" eaLnBrk="1" hangingPunct="1">
              <a:lnSpc>
                <a:spcPct val="90000"/>
              </a:lnSpc>
              <a:buFont typeface="Arial" panose="020B0604020202020204" pitchFamily="34" charset="0"/>
              <a:buChar char="•"/>
            </a:pPr>
            <a:r>
              <a:rPr lang="en-US" altLang="en-US" sz="2000" b="1" dirty="0" smtClean="0">
                <a:solidFill>
                  <a:schemeClr val="tx1"/>
                </a:solidFill>
                <a:latin typeface="Arial" panose="020B0604020202020204" pitchFamily="34" charset="0"/>
              </a:rPr>
              <a:t>incorporated into a written agreement</a:t>
            </a:r>
          </a:p>
          <a:p>
            <a:pPr marL="742950" lvl="1" indent="-285750" algn="l" eaLnBrk="1" hangingPunct="1">
              <a:lnSpc>
                <a:spcPct val="90000"/>
              </a:lnSpc>
              <a:buFont typeface="Arial" panose="020B0604020202020204" pitchFamily="34" charset="0"/>
              <a:buChar char="•"/>
            </a:pPr>
            <a:r>
              <a:rPr lang="en-US" altLang="en-US" sz="2000" b="1" dirty="0" smtClean="0">
                <a:solidFill>
                  <a:schemeClr val="tx1"/>
                </a:solidFill>
                <a:latin typeface="Arial" panose="020B0604020202020204" pitchFamily="34" charset="0"/>
              </a:rPr>
              <a:t>court-ordered</a:t>
            </a:r>
          </a:p>
          <a:p>
            <a:pPr marL="342900" indent="-342900" algn="l" eaLnBrk="1" hangingPunct="1">
              <a:lnSpc>
                <a:spcPct val="90000"/>
              </a:lnSpc>
              <a:buFontTx/>
              <a:buChar char="•"/>
            </a:pPr>
            <a:r>
              <a:rPr lang="en-US" altLang="en-US" sz="2000" b="1" dirty="0" smtClean="0">
                <a:solidFill>
                  <a:schemeClr val="tx1"/>
                </a:solidFill>
                <a:latin typeface="Arial" panose="020B0604020202020204" pitchFamily="34" charset="0"/>
              </a:rPr>
              <a:t>If divorce prior to election:</a:t>
            </a:r>
          </a:p>
          <a:p>
            <a:pPr marL="742950" lvl="1" indent="-285750" algn="l" eaLnBrk="1" hangingPunct="1">
              <a:lnSpc>
                <a:spcPct val="90000"/>
              </a:lnSpc>
              <a:buFont typeface="Arial" panose="020B0604020202020204" pitchFamily="34" charset="0"/>
              <a:buChar char="•"/>
            </a:pPr>
            <a:r>
              <a:rPr lang="en-US" altLang="en-US" sz="2000" b="1" dirty="0" smtClean="0">
                <a:solidFill>
                  <a:schemeClr val="tx1"/>
                </a:solidFill>
                <a:latin typeface="Arial" panose="020B0604020202020204" pitchFamily="34" charset="0"/>
              </a:rPr>
              <a:t>If court Ordered, Soldier must elect Former spouse or former spouse and child RCSBP at 20 year letter or could be held in </a:t>
            </a:r>
            <a:r>
              <a:rPr lang="en-US" altLang="en-US" sz="2000" b="1" u="sng" dirty="0" smtClean="0">
                <a:solidFill>
                  <a:schemeClr val="tx1"/>
                </a:solidFill>
                <a:latin typeface="Arial" panose="020B0604020202020204" pitchFamily="34" charset="0"/>
              </a:rPr>
              <a:t>contempt of court</a:t>
            </a:r>
            <a:r>
              <a:rPr lang="en-US" altLang="en-US" sz="2000" b="1" dirty="0" smtClean="0">
                <a:solidFill>
                  <a:schemeClr val="tx1"/>
                </a:solidFill>
                <a:latin typeface="Arial" panose="020B0604020202020204" pitchFamily="34" charset="0"/>
              </a:rPr>
              <a:t> </a:t>
            </a:r>
          </a:p>
          <a:p>
            <a:pPr marL="742950" lvl="1" indent="-285750" algn="l" eaLnBrk="1" hangingPunct="1">
              <a:lnSpc>
                <a:spcPct val="90000"/>
              </a:lnSpc>
              <a:buFont typeface="Arial" panose="020B0604020202020204" pitchFamily="34" charset="0"/>
              <a:buChar char="•"/>
            </a:pPr>
            <a:r>
              <a:rPr lang="en-US" altLang="en-US" sz="2000" b="1" dirty="0" smtClean="0">
                <a:solidFill>
                  <a:schemeClr val="tx1"/>
                </a:solidFill>
                <a:latin typeface="Arial" panose="020B0604020202020204" pitchFamily="34" charset="0"/>
              </a:rPr>
              <a:t>The Former spouse can provide HRC Reserve Retirement Pay Branch the divorce decree, subsequent court orders or a written agreement if not court ordered and a DD Form 2656-10, Request for Deemed Election, to request a deemed election within one year of the first court order or written agreement awarding former spouse RCSBP</a:t>
            </a:r>
          </a:p>
          <a:p>
            <a:pPr marL="342900" indent="-342900" algn="l" eaLnBrk="1" hangingPunct="1">
              <a:spcBef>
                <a:spcPct val="0"/>
              </a:spcBef>
              <a:buFontTx/>
              <a:buChar char="•"/>
            </a:pPr>
            <a:r>
              <a:rPr lang="en-US" altLang="en-US" sz="2000" b="1" dirty="0" smtClean="0">
                <a:solidFill>
                  <a:schemeClr val="tx1"/>
                </a:solidFill>
                <a:latin typeface="Arial" panose="020B0604020202020204" pitchFamily="34" charset="0"/>
              </a:rPr>
              <a:t>Former spouse coverage can be changed to spouse if court orders are amended or by former spouse’s death </a:t>
            </a:r>
          </a:p>
          <a:p>
            <a:pPr marL="342900" indent="-342900" algn="l" eaLnBrk="1" hangingPunct="1">
              <a:spcBef>
                <a:spcPct val="0"/>
              </a:spcBef>
              <a:buFontTx/>
              <a:buChar char="•"/>
            </a:pPr>
            <a:r>
              <a:rPr lang="en-US" altLang="en-US" sz="2000" b="1" dirty="0" smtClean="0">
                <a:solidFill>
                  <a:schemeClr val="tx1"/>
                </a:solidFill>
                <a:latin typeface="Arial" panose="020B0604020202020204" pitchFamily="34" charset="0"/>
              </a:rPr>
              <a:t>If election is former spouse and children, only the children of the marriage to the former spouse are covered </a:t>
            </a:r>
          </a:p>
        </p:txBody>
      </p:sp>
      <p:sp>
        <p:nvSpPr>
          <p:cNvPr id="56324" name="Rectangle 12"/>
          <p:cNvSpPr>
            <a:spLocks noChangeArrowheads="1"/>
          </p:cNvSpPr>
          <p:nvPr/>
        </p:nvSpPr>
        <p:spPr bwMode="auto">
          <a:xfrm>
            <a:off x="0" y="4800600"/>
            <a:ext cx="4559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400" u="sng" dirty="0">
              <a:solidFill>
                <a:schemeClr val="accent2"/>
              </a:solidFill>
            </a:endParaRPr>
          </a:p>
          <a:p>
            <a:r>
              <a:rPr lang="en-US" altLang="en-US" sz="2400" b="1" dirty="0">
                <a:solidFill>
                  <a:schemeClr val="accent1"/>
                </a:solidFill>
              </a:rPr>
              <a:t>			</a:t>
            </a:r>
          </a:p>
        </p:txBody>
      </p:sp>
      <p:pic>
        <p:nvPicPr>
          <p:cNvPr id="56325" name="Picture 13" descr="j028054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0200" y="1219200"/>
            <a:ext cx="231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1175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bwMode="auto">
          <a:xfrm>
            <a:off x="0" y="838200"/>
            <a:ext cx="5638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“Insurable Interest” Option</a:t>
            </a:r>
          </a:p>
        </p:txBody>
      </p:sp>
      <p:sp>
        <p:nvSpPr>
          <p:cNvPr id="58371" name="Rectangle 3"/>
          <p:cNvSpPr>
            <a:spLocks noGrp="1" noChangeArrowheads="1"/>
          </p:cNvSpPr>
          <p:nvPr>
            <p:ph type="subTitle" idx="1"/>
          </p:nvPr>
        </p:nvSpPr>
        <p:spPr bwMode="auto">
          <a:xfrm>
            <a:off x="457200" y="1676400"/>
            <a:ext cx="8686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Who Can Elect</a:t>
            </a:r>
            <a:r>
              <a:rPr lang="en-US" altLang="en-US" sz="2400" dirty="0" smtClean="0">
                <a:solidFill>
                  <a:schemeClr val="tx1"/>
                </a:solidFill>
                <a:latin typeface="Arial" panose="020B0604020202020204" pitchFamily="34" charset="0"/>
              </a:rPr>
              <a:t>:  unmarried Soldiers with no or one dependent child</a:t>
            </a:r>
          </a:p>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Eligible Beneficiaries</a:t>
            </a:r>
            <a:r>
              <a:rPr lang="en-US" altLang="en-US" sz="2400" dirty="0" smtClean="0">
                <a:solidFill>
                  <a:schemeClr val="tx1"/>
                </a:solidFill>
                <a:latin typeface="Arial" panose="020B0604020202020204" pitchFamily="34" charset="0"/>
              </a:rPr>
              <a:t>:  relative more closely related than cousin; or business associate w/financial interest in Soldier (proof needed)</a:t>
            </a:r>
          </a:p>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Base Amount</a:t>
            </a:r>
            <a:r>
              <a:rPr lang="en-US" altLang="en-US" sz="2400" dirty="0" smtClean="0">
                <a:solidFill>
                  <a:schemeClr val="tx1"/>
                </a:solidFill>
                <a:latin typeface="Arial" panose="020B0604020202020204" pitchFamily="34" charset="0"/>
              </a:rPr>
              <a:t>:  Must be full retired pay</a:t>
            </a:r>
          </a:p>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Cost</a:t>
            </a:r>
            <a:r>
              <a:rPr lang="en-US" altLang="en-US" sz="2400" dirty="0" smtClean="0">
                <a:solidFill>
                  <a:schemeClr val="tx1"/>
                </a:solidFill>
                <a:latin typeface="Arial" panose="020B0604020202020204" pitchFamily="34" charset="0"/>
              </a:rPr>
              <a:t>:  Very expensive option</a:t>
            </a:r>
          </a:p>
          <a:p>
            <a:pPr marL="800100" lvl="1" indent="-342900" algn="l" eaLnBrk="1" hangingPunct="1">
              <a:lnSpc>
                <a:spcPct val="90000"/>
              </a:lnSpc>
              <a:buFont typeface="Arial" panose="020B0604020202020204" pitchFamily="34" charset="0"/>
              <a:buChar char="•"/>
            </a:pPr>
            <a:r>
              <a:rPr lang="en-US" altLang="en-US" sz="2000" dirty="0" smtClean="0">
                <a:solidFill>
                  <a:schemeClr val="tx1"/>
                </a:solidFill>
                <a:latin typeface="Arial" panose="020B0604020202020204" pitchFamily="34" charset="0"/>
              </a:rPr>
              <a:t>RCSBP:  same as SBP</a:t>
            </a:r>
          </a:p>
          <a:p>
            <a:pPr marL="800100" lvl="1" indent="-342900" algn="l" eaLnBrk="1" hangingPunct="1">
              <a:lnSpc>
                <a:spcPct val="90000"/>
              </a:lnSpc>
              <a:buFont typeface="Arial" panose="020B0604020202020204" pitchFamily="34" charset="0"/>
              <a:buChar char="•"/>
            </a:pPr>
            <a:r>
              <a:rPr lang="en-US" altLang="en-US" sz="2000" dirty="0" smtClean="0">
                <a:solidFill>
                  <a:schemeClr val="tx1"/>
                </a:solidFill>
                <a:latin typeface="Arial" panose="020B0604020202020204" pitchFamily="34" charset="0"/>
              </a:rPr>
              <a:t>SBP: 10% plus 5% for each full 5 years younger beneficiary is than Soldier (maximum 40%)</a:t>
            </a:r>
          </a:p>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Benefit</a:t>
            </a:r>
            <a:r>
              <a:rPr lang="en-US" altLang="en-US" sz="2400" dirty="0" smtClean="0">
                <a:solidFill>
                  <a:schemeClr val="tx1"/>
                </a:solidFill>
                <a:latin typeface="Arial" panose="020B0604020202020204" pitchFamily="34" charset="0"/>
              </a:rPr>
              <a:t>:  55% of retired pay less RCSBP cost</a:t>
            </a:r>
          </a:p>
          <a:p>
            <a:pPr marL="342900" indent="-342900" algn="l" eaLnBrk="1" hangingPunct="1">
              <a:lnSpc>
                <a:spcPct val="90000"/>
              </a:lnSpc>
              <a:buFontTx/>
              <a:buChar char="•"/>
            </a:pPr>
            <a:r>
              <a:rPr lang="en-US" altLang="en-US" sz="2400" u="sng" dirty="0" smtClean="0">
                <a:solidFill>
                  <a:schemeClr val="tx1"/>
                </a:solidFill>
                <a:latin typeface="Arial" panose="020B0604020202020204" pitchFamily="34" charset="0"/>
              </a:rPr>
              <a:t>Loss of Beneficiary:</a:t>
            </a:r>
            <a:r>
              <a:rPr lang="en-US" altLang="en-US" sz="2400" dirty="0" smtClean="0">
                <a:solidFill>
                  <a:schemeClr val="tx1"/>
                </a:solidFill>
                <a:latin typeface="Arial" panose="020B0604020202020204" pitchFamily="34" charset="0"/>
              </a:rPr>
              <a:t>  May elect new beneficiary within 180 days of current beneficiary’s death. </a:t>
            </a:r>
          </a:p>
        </p:txBody>
      </p:sp>
      <p:pic>
        <p:nvPicPr>
          <p:cNvPr id="58372" name="Picture 8" descr="j037894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838200"/>
            <a:ext cx="1905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215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7" name="Rectangle 119"/>
          <p:cNvSpPr>
            <a:spLocks noChangeArrowheads="1"/>
          </p:cNvSpPr>
          <p:nvPr/>
        </p:nvSpPr>
        <p:spPr bwMode="auto">
          <a:xfrm>
            <a:off x="76200" y="1752600"/>
            <a:ext cx="8686800" cy="3906198"/>
          </a:xfrm>
          <a:prstGeom prst="rect">
            <a:avLst/>
          </a:prstGeom>
          <a:noFill/>
          <a:ln w="12700">
            <a:noFill/>
            <a:miter lim="800000"/>
            <a:headEnd/>
            <a:tailEnd/>
          </a:ln>
          <a:effectLst/>
        </p:spPr>
        <p:txBody>
          <a:bodyPr lIns="90488" tIns="44450" rIns="90488" bIns="44450">
            <a:spAutoFit/>
          </a:bodyPr>
          <a:lstStyle/>
          <a:p>
            <a:pPr>
              <a:defRPr/>
            </a:pPr>
            <a:r>
              <a:rPr lang="en-US" sz="2800" dirty="0">
                <a:latin typeface="Arial" charset="0"/>
              </a:rPr>
              <a:t>A </a:t>
            </a:r>
            <a:r>
              <a:rPr lang="en-US" sz="2800" i="1" dirty="0">
                <a:effectLst>
                  <a:outerShdw blurRad="38100" dist="38100" dir="2700000" algn="tl">
                    <a:srgbClr val="C0C0C0"/>
                  </a:outerShdw>
                </a:effectLst>
                <a:latin typeface="Arial" charset="0"/>
              </a:rPr>
              <a:t>“</a:t>
            </a:r>
            <a:r>
              <a:rPr lang="en-US" sz="2800" i="1" u="sng" dirty="0">
                <a:effectLst>
                  <a:outerShdw blurRad="38100" dist="38100" dir="2700000" algn="tl">
                    <a:srgbClr val="C0C0C0"/>
                  </a:outerShdw>
                </a:effectLst>
                <a:latin typeface="Arial" charset="0"/>
              </a:rPr>
              <a:t>JOINT</a:t>
            </a:r>
            <a:r>
              <a:rPr lang="en-US" sz="2800" i="1" dirty="0">
                <a:effectLst>
                  <a:outerShdw blurRad="38100" dist="38100" dir="2700000" algn="tl">
                    <a:srgbClr val="C0C0C0"/>
                  </a:outerShdw>
                </a:effectLst>
                <a:latin typeface="Arial" charset="0"/>
              </a:rPr>
              <a:t>” </a:t>
            </a:r>
            <a:r>
              <a:rPr lang="en-US" sz="2800" dirty="0">
                <a:latin typeface="Arial" charset="0"/>
              </a:rPr>
              <a:t>Decision For Married Soldiers Who . . .</a:t>
            </a:r>
            <a:r>
              <a:rPr lang="en-US" sz="4400" dirty="0">
                <a:solidFill>
                  <a:schemeClr val="accent2"/>
                </a:solidFill>
                <a:latin typeface="Arial" charset="0"/>
              </a:rPr>
              <a:t>  </a:t>
            </a:r>
            <a:endParaRPr lang="en-US" sz="2400" dirty="0">
              <a:solidFill>
                <a:schemeClr val="accent2"/>
              </a:solidFill>
              <a:latin typeface="Arial" charset="0"/>
            </a:endParaRPr>
          </a:p>
          <a:p>
            <a:pPr lvl="1">
              <a:buFont typeface="Arial" pitchFamily="34" charset="0"/>
              <a:buChar char="•"/>
              <a:defRPr/>
            </a:pPr>
            <a:r>
              <a:rPr lang="en-US" sz="2400" dirty="0">
                <a:latin typeface="Times New Roman" pitchFamily="18" charset="0"/>
              </a:rPr>
              <a:t>  </a:t>
            </a:r>
            <a:r>
              <a:rPr lang="en-US" sz="2400" dirty="0">
                <a:latin typeface="+mn-lt"/>
              </a:rPr>
              <a:t>Elect Option A, decline RCSBP    </a:t>
            </a:r>
          </a:p>
          <a:p>
            <a:pPr lvl="1">
              <a:buFont typeface="Arial" pitchFamily="34" charset="0"/>
              <a:buChar char="•"/>
              <a:defRPr/>
            </a:pPr>
            <a:r>
              <a:rPr lang="en-US" sz="2400" dirty="0">
                <a:latin typeface="Arial" charset="0"/>
              </a:rPr>
              <a:t>  Cover less than full retired </a:t>
            </a:r>
            <a:r>
              <a:rPr lang="en-US" sz="2400" dirty="0" smtClean="0">
                <a:latin typeface="Arial" charset="0"/>
              </a:rPr>
              <a:t>pay for spouse</a:t>
            </a:r>
            <a:endParaRPr lang="en-US" sz="2400" dirty="0">
              <a:latin typeface="Arial" charset="0"/>
            </a:endParaRPr>
          </a:p>
          <a:p>
            <a:pPr lvl="1">
              <a:buFont typeface="Arial" pitchFamily="34" charset="0"/>
              <a:buChar char="•"/>
              <a:defRPr/>
            </a:pPr>
            <a:r>
              <a:rPr lang="en-US" sz="2400" dirty="0">
                <a:latin typeface="Arial" charset="0"/>
              </a:rPr>
              <a:t>  Elect “child only”</a:t>
            </a:r>
          </a:p>
          <a:p>
            <a:pPr lvl="1">
              <a:buFont typeface="Arial" pitchFamily="34" charset="0"/>
              <a:buChar char="•"/>
              <a:defRPr/>
            </a:pPr>
            <a:r>
              <a:rPr lang="en-US" sz="2400" dirty="0">
                <a:latin typeface="Arial" charset="0"/>
              </a:rPr>
              <a:t>  Elect Option B, deferred </a:t>
            </a:r>
            <a:r>
              <a:rPr lang="en-US" sz="2400" dirty="0" smtClean="0">
                <a:latin typeface="Arial" charset="0"/>
              </a:rPr>
              <a:t>annuity for spouse</a:t>
            </a:r>
          </a:p>
          <a:p>
            <a:pPr lvl="1">
              <a:buFont typeface="Arial" pitchFamily="34" charset="0"/>
              <a:buChar char="•"/>
              <a:defRPr/>
            </a:pPr>
            <a:endParaRPr lang="en-US" sz="2400" dirty="0">
              <a:latin typeface="Arial" charset="0"/>
            </a:endParaRPr>
          </a:p>
          <a:p>
            <a:pPr>
              <a:buClr>
                <a:schemeClr val="accent2"/>
              </a:buClr>
              <a:defRPr/>
            </a:pPr>
            <a:r>
              <a:rPr lang="en-US" sz="3600" dirty="0">
                <a:latin typeface="Arial" charset="0"/>
              </a:rPr>
              <a:t>It is the Soldier’s </a:t>
            </a:r>
            <a:r>
              <a:rPr lang="en-US" sz="3600" dirty="0" smtClean="0">
                <a:latin typeface="Arial" charset="0"/>
              </a:rPr>
              <a:t>“</a:t>
            </a:r>
            <a:r>
              <a:rPr lang="en-US" sz="3600" i="1" u="sng" dirty="0" smtClean="0">
                <a:latin typeface="Arial" charset="0"/>
              </a:rPr>
              <a:t>election</a:t>
            </a:r>
            <a:r>
              <a:rPr lang="en-US" sz="3600" dirty="0" smtClean="0">
                <a:latin typeface="Arial" charset="0"/>
              </a:rPr>
              <a:t>”</a:t>
            </a:r>
            <a:endParaRPr lang="en-US" sz="3600" dirty="0">
              <a:latin typeface="Arial" charset="0"/>
            </a:endParaRPr>
          </a:p>
          <a:p>
            <a:pPr lvl="1">
              <a:buFont typeface="Wingdings" pitchFamily="2" charset="2"/>
              <a:buChar char="§"/>
              <a:defRPr/>
            </a:pPr>
            <a:r>
              <a:rPr lang="en-US" sz="2400" dirty="0">
                <a:latin typeface="Arial" charset="0"/>
              </a:rPr>
              <a:t>  The spouse can only concur or non concur </a:t>
            </a:r>
          </a:p>
          <a:p>
            <a:pPr hangingPunct="1">
              <a:buClr>
                <a:srgbClr val="E5405D"/>
              </a:buClr>
              <a:buFont typeface="Wingdings" pitchFamily="2" charset="2"/>
              <a:buNone/>
              <a:defRPr/>
            </a:pPr>
            <a:endParaRPr lang="en-US" sz="2400" b="1" dirty="0">
              <a:solidFill>
                <a:schemeClr val="accent2"/>
              </a:solidFill>
              <a:latin typeface="Arial" charset="0"/>
            </a:endParaRPr>
          </a:p>
        </p:txBody>
      </p:sp>
      <p:sp>
        <p:nvSpPr>
          <p:cNvPr id="60419" name="Rectangle 120"/>
          <p:cNvSpPr>
            <a:spLocks noChangeArrowheads="1"/>
          </p:cNvSpPr>
          <p:nvPr/>
        </p:nvSpPr>
        <p:spPr bwMode="auto">
          <a:xfrm>
            <a:off x="8518525" y="6088063"/>
            <a:ext cx="512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graphicFrame>
        <p:nvGraphicFramePr>
          <p:cNvPr id="60420" name="Object 121">
            <a:hlinkClick r:id="" action="ppaction://ole?verb=0"/>
          </p:cNvPr>
          <p:cNvGraphicFramePr>
            <a:graphicFrameLocks/>
          </p:cNvGraphicFramePr>
          <p:nvPr>
            <p:extLst>
              <p:ext uri="{D42A27DB-BD31-4B8C-83A1-F6EECF244321}">
                <p14:modId xmlns:p14="http://schemas.microsoft.com/office/powerpoint/2010/main" val="442312977"/>
              </p:ext>
            </p:extLst>
          </p:nvPr>
        </p:nvGraphicFramePr>
        <p:xfrm>
          <a:off x="6934199" y="2514600"/>
          <a:ext cx="1584325" cy="1447800"/>
        </p:xfrm>
        <a:graphic>
          <a:graphicData uri="http://schemas.openxmlformats.org/presentationml/2006/ole">
            <mc:AlternateContent xmlns:mc="http://schemas.openxmlformats.org/markup-compatibility/2006">
              <mc:Choice xmlns:v="urn:schemas-microsoft-com:vml" Requires="v">
                <p:oleObj spid="_x0000_s1047" name="Clip" r:id="rId4" imgW="1762241" imgH="1610105" progId="">
                  <p:embed/>
                </p:oleObj>
              </mc:Choice>
              <mc:Fallback>
                <p:oleObj name="Clip" r:id="rId4" imgW="1762241" imgH="161010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199" y="2514600"/>
                        <a:ext cx="1584325" cy="1447800"/>
                      </a:xfrm>
                      <a:prstGeom prst="rect">
                        <a:avLst/>
                      </a:prstGeom>
                      <a:noFill/>
                      <a:ln>
                        <a:noFill/>
                      </a:ln>
                      <a:effectLst/>
                      <a:extLst/>
                    </p:spPr>
                  </p:pic>
                </p:oleObj>
              </mc:Fallback>
            </mc:AlternateContent>
          </a:graphicData>
        </a:graphic>
      </p:graphicFrame>
      <p:pic>
        <p:nvPicPr>
          <p:cNvPr id="60421" name="Picture 122" descr="j031183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0" y="5219700"/>
            <a:ext cx="3124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itle 1"/>
          <p:cNvSpPr>
            <a:spLocks noGrp="1"/>
          </p:cNvSpPr>
          <p:nvPr>
            <p:ph type="title"/>
          </p:nvPr>
        </p:nvSpPr>
        <p:spPr bwMode="auto">
          <a:xfrm>
            <a:off x="381000" y="838200"/>
            <a:ext cx="82296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RCSBP Spouse Concurrence</a:t>
            </a:r>
          </a:p>
        </p:txBody>
      </p:sp>
    </p:spTree>
    <p:extLst>
      <p:ext uri="{BB962C8B-B14F-4D97-AF65-F5344CB8AC3E}">
        <p14:creationId xmlns:p14="http://schemas.microsoft.com/office/powerpoint/2010/main" val="387799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bwMode="auto">
          <a:xfrm>
            <a:off x="533400" y="609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600" u="sng" dirty="0" smtClean="0">
                <a:solidFill>
                  <a:schemeClr val="tx1"/>
                </a:solidFill>
                <a:latin typeface="Arial" panose="020B0604020202020204" pitchFamily="34" charset="0"/>
              </a:rPr>
              <a:t>Termination Feature</a:t>
            </a:r>
          </a:p>
        </p:txBody>
      </p:sp>
      <p:sp>
        <p:nvSpPr>
          <p:cNvPr id="62467" name="Rectangle 3"/>
          <p:cNvSpPr>
            <a:spLocks noGrp="1" noChangeArrowheads="1"/>
          </p:cNvSpPr>
          <p:nvPr>
            <p:ph type="subTitle" idx="1"/>
          </p:nvPr>
        </p:nvSpPr>
        <p:spPr bwMode="auto">
          <a:xfrm>
            <a:off x="304800" y="1828800"/>
            <a:ext cx="86106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buFontTx/>
              <a:buChar char="•"/>
            </a:pPr>
            <a:r>
              <a:rPr lang="en-US" altLang="en-US" dirty="0" smtClean="0">
                <a:solidFill>
                  <a:schemeClr val="tx1"/>
                </a:solidFill>
                <a:latin typeface="Arial" panose="020B0604020202020204" pitchFamily="34" charset="0"/>
              </a:rPr>
              <a:t>can terminate SBP after 2 years of ret.</a:t>
            </a:r>
          </a:p>
          <a:p>
            <a:pPr marL="342900" indent="-342900" algn="l" eaLnBrk="1" hangingPunct="1">
              <a:buFontTx/>
              <a:buChar char="•"/>
            </a:pPr>
            <a:r>
              <a:rPr lang="en-US" altLang="en-US" dirty="0" smtClean="0">
                <a:solidFill>
                  <a:schemeClr val="tx1"/>
                </a:solidFill>
                <a:latin typeface="Arial" panose="020B0604020202020204" pitchFamily="34" charset="0"/>
              </a:rPr>
              <a:t>one-year window between 25th and 36th months after start of retired pay</a:t>
            </a:r>
          </a:p>
          <a:p>
            <a:pPr marL="342900" indent="-342900" algn="l" eaLnBrk="1" hangingPunct="1">
              <a:buFontTx/>
              <a:buChar char="•"/>
            </a:pPr>
            <a:r>
              <a:rPr lang="en-US" altLang="en-US" dirty="0" smtClean="0">
                <a:solidFill>
                  <a:schemeClr val="tx1"/>
                </a:solidFill>
                <a:latin typeface="Arial" panose="020B0604020202020204" pitchFamily="34" charset="0"/>
              </a:rPr>
              <a:t>spouse concurrence required</a:t>
            </a:r>
          </a:p>
          <a:p>
            <a:pPr marL="342900" indent="-342900" algn="l" eaLnBrk="1" hangingPunct="1">
              <a:buFontTx/>
              <a:buChar char="•"/>
            </a:pPr>
            <a:r>
              <a:rPr lang="en-US" altLang="en-US" dirty="0" smtClean="0">
                <a:solidFill>
                  <a:schemeClr val="tx1"/>
                </a:solidFill>
                <a:latin typeface="Arial" panose="020B0604020202020204" pitchFamily="34" charset="0"/>
              </a:rPr>
              <a:t>barred from future enrollment </a:t>
            </a:r>
          </a:p>
          <a:p>
            <a:pPr marL="342900" indent="-342900" algn="l" eaLnBrk="1" hangingPunct="1">
              <a:buFontTx/>
              <a:buChar char="•"/>
            </a:pPr>
            <a:r>
              <a:rPr lang="en-US" altLang="en-US" dirty="0" smtClean="0">
                <a:solidFill>
                  <a:schemeClr val="tx1"/>
                </a:solidFill>
                <a:latin typeface="Arial" panose="020B0604020202020204" pitchFamily="34" charset="0"/>
              </a:rPr>
              <a:t>no refund of past premiums</a:t>
            </a:r>
          </a:p>
          <a:p>
            <a:pPr marL="342900" indent="-342900" algn="l" eaLnBrk="1" hangingPunct="1">
              <a:buFontTx/>
              <a:buChar char="•"/>
            </a:pPr>
            <a:r>
              <a:rPr lang="en-US" altLang="en-US" u="sng" dirty="0" smtClean="0">
                <a:solidFill>
                  <a:schemeClr val="tx1"/>
                </a:solidFill>
                <a:latin typeface="Arial" panose="020B0604020202020204" pitchFamily="34" charset="0"/>
              </a:rPr>
              <a:t>No</a:t>
            </a:r>
            <a:r>
              <a:rPr lang="en-US" altLang="en-US" dirty="0" smtClean="0">
                <a:solidFill>
                  <a:schemeClr val="tx1"/>
                </a:solidFill>
                <a:latin typeface="Arial" panose="020B0604020202020204" pitchFamily="34" charset="0"/>
              </a:rPr>
              <a:t> termination of RCSBP premiums because it is for coverage already received</a:t>
            </a:r>
          </a:p>
        </p:txBody>
      </p:sp>
      <p:pic>
        <p:nvPicPr>
          <p:cNvPr id="62468" name="Picture 7" descr="j04112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914400"/>
            <a:ext cx="106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8" descr="j041124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914400"/>
            <a:ext cx="106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6524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0" y="609600"/>
            <a:ext cx="8305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dirty="0" smtClean="0">
                <a:solidFill>
                  <a:schemeClr val="tx1"/>
                </a:solidFill>
                <a:latin typeface="Arial" panose="020B0604020202020204" pitchFamily="34" charset="0"/>
              </a:rPr>
              <a:t>   </a:t>
            </a:r>
            <a:r>
              <a:rPr lang="en-US" altLang="en-US" sz="3200" u="sng" dirty="0" smtClean="0">
                <a:solidFill>
                  <a:schemeClr val="tx1"/>
                </a:solidFill>
                <a:latin typeface="Arial" panose="020B0604020202020204" pitchFamily="34" charset="0"/>
              </a:rPr>
              <a:t>RCSBP/SBP and Dependency and Indemnity Compensation (DIC)</a:t>
            </a:r>
          </a:p>
        </p:txBody>
      </p:sp>
      <p:sp>
        <p:nvSpPr>
          <p:cNvPr id="173059" name="Rectangle 3"/>
          <p:cNvSpPr>
            <a:spLocks noGrp="1" noChangeArrowheads="1"/>
          </p:cNvSpPr>
          <p:nvPr>
            <p:ph idx="1"/>
          </p:nvPr>
        </p:nvSpPr>
        <p:spPr bwMode="auto">
          <a:xfrm>
            <a:off x="0" y="2286000"/>
            <a:ext cx="8763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en-US" sz="2400" dirty="0" smtClean="0">
                <a:latin typeface="Arial" panose="020B0604020202020204" pitchFamily="34" charset="0"/>
              </a:rPr>
              <a:t>RCSBP/SBP and DIC</a:t>
            </a:r>
          </a:p>
          <a:p>
            <a:pPr lvl="1" eaLnBrk="1" hangingPunct="1">
              <a:buFont typeface="Arial" panose="020B0604020202020204" pitchFamily="34" charset="0"/>
              <a:buChar char="•"/>
            </a:pPr>
            <a:r>
              <a:rPr lang="en-US" altLang="en-US" sz="2400" dirty="0" smtClean="0">
                <a:latin typeface="Arial" panose="020B0604020202020204" pitchFamily="34" charset="0"/>
              </a:rPr>
              <a:t> SBP premiums are refunded to the spouse for any portion of SBP that is offset by DIC</a:t>
            </a:r>
          </a:p>
          <a:p>
            <a:pPr lvl="1" eaLnBrk="1" hangingPunct="1">
              <a:buFont typeface="Arial" panose="020B0604020202020204" pitchFamily="34" charset="0"/>
              <a:buChar char="•"/>
            </a:pPr>
            <a:r>
              <a:rPr lang="en-US" altLang="en-US" sz="2400" dirty="0" smtClean="0">
                <a:latin typeface="Arial" panose="020B0604020202020204" pitchFamily="34" charset="0"/>
              </a:rPr>
              <a:t> RCSBP/SBP is offset dollar for dollar by DIC </a:t>
            </a:r>
          </a:p>
          <a:p>
            <a:pPr lvl="1" eaLnBrk="1" hangingPunct="1">
              <a:buFont typeface="Arial" panose="020B0604020202020204" pitchFamily="34" charset="0"/>
              <a:buChar char="•"/>
            </a:pPr>
            <a:r>
              <a:rPr lang="en-US" altLang="en-US" sz="2400" dirty="0" smtClean="0">
                <a:latin typeface="Arial" panose="020B0604020202020204" pitchFamily="34" charset="0"/>
              </a:rPr>
              <a:t>Currently DIC is only payable if member’s death is determined by the VA to be service connected </a:t>
            </a:r>
          </a:p>
          <a:p>
            <a:pPr lvl="1" eaLnBrk="1" hangingPunct="1">
              <a:buFont typeface="Arial" panose="020B0604020202020204" pitchFamily="34" charset="0"/>
              <a:buChar char="•"/>
            </a:pPr>
            <a:r>
              <a:rPr lang="en-US" altLang="en-US" sz="2400" dirty="0" smtClean="0">
                <a:latin typeface="Arial" panose="020B0604020202020204" pitchFamily="34" charset="0"/>
              </a:rPr>
              <a:t>  RCSBP/SBP provides annuity if death is not determined by the VA to be service connected and DIC is not paid to the surviving spouse</a:t>
            </a:r>
          </a:p>
          <a:p>
            <a:pPr lvl="1" eaLnBrk="1" hangingPunct="1">
              <a:buFontTx/>
              <a:buNone/>
            </a:pPr>
            <a:r>
              <a:rPr lang="en-US" altLang="en-US" sz="2400" dirty="0" smtClean="0">
                <a:latin typeface="Arial" panose="020B0604020202020204" pitchFamily="34" charset="0"/>
              </a:rPr>
              <a:t>  </a:t>
            </a:r>
          </a:p>
        </p:txBody>
      </p:sp>
      <p:sp>
        <p:nvSpPr>
          <p:cNvPr id="64516" name="Rectangle 4"/>
          <p:cNvSpPr>
            <a:spLocks noChangeArrowheads="1"/>
          </p:cNvSpPr>
          <p:nvPr/>
        </p:nvSpPr>
        <p:spPr bwMode="auto">
          <a:xfrm>
            <a:off x="6858000" y="914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64517" name="Rectangle 5"/>
          <p:cNvSpPr>
            <a:spLocks noChangeArrowheads="1"/>
          </p:cNvSpPr>
          <p:nvPr/>
        </p:nvSpPr>
        <p:spPr bwMode="auto">
          <a:xfrm>
            <a:off x="6934200" y="609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9600" b="1" dirty="0">
              <a:solidFill>
                <a:schemeClr val="accent2"/>
              </a:solidFill>
            </a:endParaRPr>
          </a:p>
        </p:txBody>
      </p:sp>
      <p:pic>
        <p:nvPicPr>
          <p:cNvPr id="64518" name="Picture 7" descr="j0237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1063625"/>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695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anim calcmode="lin" valueType="num">
                                      <p:cBhvr additive="base">
                                        <p:cTn id="11" dur="500" fill="hold"/>
                                        <p:tgtEl>
                                          <p:spTgt spid="1730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3059">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anim calcmode="lin" valueType="num">
                                      <p:cBhvr additive="base">
                                        <p:cTn id="15" dur="500" fill="hold"/>
                                        <p:tgtEl>
                                          <p:spTgt spid="1730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3059">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anim calcmode="lin" valueType="num">
                                      <p:cBhvr additive="base">
                                        <p:cTn id="19" dur="500" fill="hold"/>
                                        <p:tgtEl>
                                          <p:spTgt spid="1730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3059">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73059">
                                            <p:txEl>
                                              <p:pRg st="4" end="4"/>
                                            </p:txEl>
                                          </p:spTgt>
                                        </p:tgtEl>
                                        <p:attrNameLst>
                                          <p:attrName>style.visibility</p:attrName>
                                        </p:attrNameLst>
                                      </p:cBhvr>
                                      <p:to>
                                        <p:strVal val="visible"/>
                                      </p:to>
                                    </p:set>
                                    <p:anim calcmode="lin" valueType="num">
                                      <p:cBhvr additive="base">
                                        <p:cTn id="23" dur="500" fill="hold"/>
                                        <p:tgtEl>
                                          <p:spTgt spid="17305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3059">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73059">
                                            <p:txEl>
                                              <p:pRg st="5" end="5"/>
                                            </p:txEl>
                                          </p:spTgt>
                                        </p:tgtEl>
                                        <p:attrNameLst>
                                          <p:attrName>style.visibility</p:attrName>
                                        </p:attrNameLst>
                                      </p:cBhvr>
                                      <p:to>
                                        <p:strVal val="visible"/>
                                      </p:to>
                                    </p:set>
                                    <p:anim calcmode="lin" valueType="num">
                                      <p:cBhvr additive="base">
                                        <p:cTn id="27" dur="500" fill="hold"/>
                                        <p:tgtEl>
                                          <p:spTgt spid="17305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3059">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28600" y="762000"/>
            <a:ext cx="8686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1200" dirty="0" smtClean="0">
                <a:latin typeface="Arial" panose="020B0604020202020204" pitchFamily="34" charset="0"/>
              </a:rPr>
              <a:t> </a:t>
            </a:r>
            <a:r>
              <a:rPr lang="en-US" altLang="en-US" sz="3200" u="sng" dirty="0" smtClean="0">
                <a:solidFill>
                  <a:schemeClr val="tx1"/>
                </a:solidFill>
                <a:latin typeface="Arial" panose="020B0604020202020204" pitchFamily="34" charset="0"/>
              </a:rPr>
              <a:t>Special Survivor Indemnity Allowance (SSIA)</a:t>
            </a:r>
          </a:p>
        </p:txBody>
      </p:sp>
      <p:sp>
        <p:nvSpPr>
          <p:cNvPr id="185347" name="Rectangle 3"/>
          <p:cNvSpPr>
            <a:spLocks noGrp="1" noChangeArrowheads="1"/>
          </p:cNvSpPr>
          <p:nvPr>
            <p:ph idx="1"/>
          </p:nvPr>
        </p:nvSpPr>
        <p:spPr bwMode="auto">
          <a:xfrm>
            <a:off x="195943" y="1445623"/>
            <a:ext cx="89154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en-US" sz="2400" dirty="0" smtClean="0">
                <a:latin typeface="Arial" panose="020B0604020202020204" pitchFamily="34" charset="0"/>
              </a:rPr>
              <a:t>SSIA is paid to spouses whose SBP annuity is fully or partially offset by DIC.</a:t>
            </a:r>
          </a:p>
          <a:p>
            <a:pPr eaLnBrk="1" hangingPunct="1"/>
            <a:r>
              <a:rPr lang="en-US" altLang="en-US" sz="2400" dirty="0" smtClean="0">
                <a:latin typeface="Arial" panose="020B0604020202020204" pitchFamily="34" charset="0"/>
              </a:rPr>
              <a:t>SSIA will be paid to the surviving spouse if </a:t>
            </a:r>
          </a:p>
          <a:p>
            <a:pPr lvl="1" eaLnBrk="1" hangingPunct="1">
              <a:buFont typeface="Arial" panose="020B0604020202020204" pitchFamily="34" charset="0"/>
              <a:buChar char="•"/>
            </a:pPr>
            <a:r>
              <a:rPr lang="en-US" altLang="en-US" sz="2400" dirty="0" smtClean="0">
                <a:latin typeface="Arial" panose="020B0604020202020204" pitchFamily="34" charset="0"/>
              </a:rPr>
              <a:t>entitled to DIC, receiving an SBP annuity either partially or completely offset by DIC; and SBP offset is at least equal to the SSIA</a:t>
            </a:r>
          </a:p>
          <a:p>
            <a:pPr lvl="1" eaLnBrk="1" hangingPunct="1">
              <a:buFont typeface="Arial" panose="020B0604020202020204" pitchFamily="34" charset="0"/>
              <a:buChar char="•"/>
            </a:pPr>
            <a:r>
              <a:rPr lang="en-US" altLang="en-US" sz="2400" dirty="0" smtClean="0">
                <a:latin typeface="Arial" panose="020B0604020202020204" pitchFamily="34" charset="0"/>
              </a:rPr>
              <a:t>Payments will be paid in the following monthly amounts: </a:t>
            </a:r>
          </a:p>
          <a:p>
            <a:pPr lvl="2" eaLnBrk="1" hangingPunct="1">
              <a:buFont typeface="Arial" panose="020B0604020202020204" pitchFamily="34" charset="0"/>
              <a:buChar char="–"/>
            </a:pPr>
            <a:r>
              <a:rPr lang="en-US" altLang="en-US" dirty="0" smtClean="0">
                <a:latin typeface="Arial" panose="020B0604020202020204" pitchFamily="34" charset="0"/>
              </a:rPr>
              <a:t>Now permanent benefit</a:t>
            </a:r>
          </a:p>
          <a:p>
            <a:pPr lvl="2" eaLnBrk="1" hangingPunct="1">
              <a:buFont typeface="Arial" panose="020B0604020202020204" pitchFamily="34" charset="0"/>
              <a:buChar char="–"/>
            </a:pPr>
            <a:r>
              <a:rPr lang="en-US" altLang="en-US" dirty="0" smtClean="0">
                <a:latin typeface="Arial" panose="020B0604020202020204" pitchFamily="34" charset="0"/>
              </a:rPr>
              <a:t>For months during calendar year 2019, $318</a:t>
            </a:r>
          </a:p>
          <a:p>
            <a:pPr lvl="2" eaLnBrk="1" hangingPunct="1">
              <a:buFont typeface="Arial" panose="020B0604020202020204" pitchFamily="34" charset="0"/>
              <a:buChar char="–"/>
            </a:pPr>
            <a:r>
              <a:rPr lang="en-US" altLang="en-US" dirty="0" smtClean="0">
                <a:latin typeface="Arial" panose="020B0604020202020204" pitchFamily="34" charset="0"/>
              </a:rPr>
              <a:t>SSIA increases with COLA raises</a:t>
            </a:r>
          </a:p>
        </p:txBody>
      </p:sp>
      <p:sp>
        <p:nvSpPr>
          <p:cNvPr id="66564" name="Rectangle 4"/>
          <p:cNvSpPr>
            <a:spLocks noChangeArrowheads="1"/>
          </p:cNvSpPr>
          <p:nvPr/>
        </p:nvSpPr>
        <p:spPr bwMode="auto">
          <a:xfrm>
            <a:off x="6858000" y="914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p>
        </p:txBody>
      </p:sp>
      <p:sp>
        <p:nvSpPr>
          <p:cNvPr id="66565" name="Rectangle 5"/>
          <p:cNvSpPr>
            <a:spLocks noChangeArrowheads="1"/>
          </p:cNvSpPr>
          <p:nvPr/>
        </p:nvSpPr>
        <p:spPr bwMode="auto">
          <a:xfrm>
            <a:off x="6934200" y="609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9600" b="1" dirty="0">
              <a:solidFill>
                <a:schemeClr val="accent2"/>
              </a:solidFill>
            </a:endParaRPr>
          </a:p>
        </p:txBody>
      </p:sp>
      <p:pic>
        <p:nvPicPr>
          <p:cNvPr id="66566" name="Picture 7" descr="j01953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562600"/>
            <a:ext cx="21336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29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5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5347">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 calcmode="lin" valueType="num">
                                      <p:cBhvr additive="base">
                                        <p:cTn id="17" dur="5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85347">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85347">
                                            <p:txEl>
                                              <p:pRg st="3" end="3"/>
                                            </p:txEl>
                                          </p:spTgt>
                                        </p:tgtEl>
                                        <p:attrNameLst>
                                          <p:attrName>style.visibility</p:attrName>
                                        </p:attrNameLst>
                                      </p:cBhvr>
                                      <p:to>
                                        <p:strVal val="visible"/>
                                      </p:to>
                                    </p:set>
                                    <p:anim calcmode="lin" valueType="num">
                                      <p:cBhvr additive="base">
                                        <p:cTn id="21" dur="500" fill="hold"/>
                                        <p:tgtEl>
                                          <p:spTgt spid="18534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85347">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 calcmode="lin" valueType="num">
                                      <p:cBhvr additive="base">
                                        <p:cTn id="25" dur="500" fill="hold"/>
                                        <p:tgtEl>
                                          <p:spTgt spid="18534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534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bwMode="auto">
          <a:xfrm>
            <a:off x="762000" y="381000"/>
            <a:ext cx="6629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No Beneficiary at 20 Year Letter</a:t>
            </a:r>
            <a:r>
              <a:rPr lang="en-US" altLang="en-US" sz="3200" dirty="0" smtClean="0">
                <a:solidFill>
                  <a:schemeClr val="tx1"/>
                </a:solidFill>
                <a:latin typeface="Arial" panose="020B0604020202020204" pitchFamily="34" charset="0"/>
              </a:rPr>
              <a:t>?</a:t>
            </a:r>
            <a:endParaRPr lang="en-US" altLang="en-US" sz="3200" u="sng" dirty="0" smtClean="0">
              <a:solidFill>
                <a:schemeClr val="tx1"/>
              </a:solidFill>
              <a:latin typeface="Arial" panose="020B0604020202020204" pitchFamily="34" charset="0"/>
            </a:endParaRPr>
          </a:p>
        </p:txBody>
      </p:sp>
      <p:sp>
        <p:nvSpPr>
          <p:cNvPr id="68611" name="Rectangle 3"/>
          <p:cNvSpPr>
            <a:spLocks noGrp="1" noChangeArrowheads="1"/>
          </p:cNvSpPr>
          <p:nvPr>
            <p:ph type="subTitle" idx="1"/>
          </p:nvPr>
        </p:nvSpPr>
        <p:spPr bwMode="auto">
          <a:xfrm>
            <a:off x="0" y="1219200"/>
            <a:ext cx="8991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buFontTx/>
              <a:buChar char="•"/>
            </a:pPr>
            <a:r>
              <a:rPr lang="en-US" altLang="en-US" sz="2000" dirty="0" smtClean="0">
                <a:solidFill>
                  <a:schemeClr val="tx1"/>
                </a:solidFill>
                <a:latin typeface="Arial" panose="020B0604020202020204" pitchFamily="34" charset="0"/>
              </a:rPr>
              <a:t>Keep RCSBP literature</a:t>
            </a:r>
          </a:p>
          <a:p>
            <a:pPr marL="342900" indent="-342900" algn="l" eaLnBrk="1" hangingPunct="1">
              <a:buFontTx/>
              <a:buChar char="•"/>
            </a:pPr>
            <a:r>
              <a:rPr lang="en-US" altLang="en-US" sz="2000" dirty="0" smtClean="0">
                <a:solidFill>
                  <a:schemeClr val="tx1"/>
                </a:solidFill>
                <a:latin typeface="Arial" panose="020B0604020202020204" pitchFamily="34" charset="0"/>
              </a:rPr>
              <a:t>Keep “Echoes”</a:t>
            </a:r>
          </a:p>
          <a:p>
            <a:pPr marL="342900" indent="-342900" algn="l" eaLnBrk="1" hangingPunct="1">
              <a:buFontTx/>
              <a:buChar char="•"/>
            </a:pPr>
            <a:r>
              <a:rPr lang="en-US" altLang="en-US" sz="2000" dirty="0" smtClean="0">
                <a:solidFill>
                  <a:schemeClr val="tx1"/>
                </a:solidFill>
                <a:latin typeface="Arial" panose="020B0604020202020204" pitchFamily="34" charset="0"/>
              </a:rPr>
              <a:t>Contact nearest RC RSO for a new briefing as soon as eligible beneficiary is gained</a:t>
            </a:r>
          </a:p>
          <a:p>
            <a:pPr marL="342900" indent="-342900" algn="l" eaLnBrk="1" hangingPunct="1">
              <a:buFontTx/>
              <a:buChar char="•"/>
            </a:pPr>
            <a:r>
              <a:rPr lang="en-US" altLang="en-US" sz="2000" dirty="0" smtClean="0">
                <a:solidFill>
                  <a:schemeClr val="tx1"/>
                </a:solidFill>
                <a:latin typeface="Arial" panose="020B0604020202020204" pitchFamily="34" charset="0"/>
              </a:rPr>
              <a:t>Decision whether or not to enroll new family members MUST be made within one year of gaining them</a:t>
            </a:r>
          </a:p>
          <a:p>
            <a:pPr marL="342900" indent="-342900" algn="l" eaLnBrk="1" hangingPunct="1">
              <a:buFontTx/>
              <a:buChar char="•"/>
            </a:pPr>
            <a:r>
              <a:rPr lang="en-US" altLang="en-US" sz="2000" dirty="0" smtClean="0">
                <a:solidFill>
                  <a:schemeClr val="tx1"/>
                </a:solidFill>
                <a:latin typeface="Arial" panose="020B0604020202020204" pitchFamily="34" charset="0"/>
              </a:rPr>
              <a:t>New spouse becomes eligible at 1-year marriage anniversary </a:t>
            </a:r>
          </a:p>
          <a:p>
            <a:pPr marL="342900" indent="-342900" algn="l" eaLnBrk="1" hangingPunct="1">
              <a:buFontTx/>
              <a:buChar char="•"/>
            </a:pPr>
            <a:r>
              <a:rPr lang="en-US" altLang="en-US" sz="2000" dirty="0" smtClean="0">
                <a:solidFill>
                  <a:schemeClr val="tx1"/>
                </a:solidFill>
                <a:latin typeface="Arial" panose="020B0604020202020204" pitchFamily="34" charset="0"/>
              </a:rPr>
              <a:t>A child becomes eligible after one year</a:t>
            </a:r>
          </a:p>
          <a:p>
            <a:pPr marL="342900" indent="-342900" algn="l" eaLnBrk="1" hangingPunct="1">
              <a:buFontTx/>
              <a:buChar char="•"/>
            </a:pPr>
            <a:r>
              <a:rPr lang="en-US" altLang="en-US" sz="2000" dirty="0" smtClean="0">
                <a:solidFill>
                  <a:schemeClr val="tx1"/>
                </a:solidFill>
                <a:latin typeface="Arial" panose="020B0604020202020204" pitchFamily="34" charset="0"/>
              </a:rPr>
              <a:t>Submit request for SBP to HRC within one year if USAR or Retired Reserve and to State RSO for National Guard TPU Soldiers   </a:t>
            </a:r>
          </a:p>
          <a:p>
            <a:pPr marL="342900" indent="-342900" algn="l" eaLnBrk="1" hangingPunct="1">
              <a:buFontTx/>
              <a:buChar char="•"/>
            </a:pPr>
            <a:r>
              <a:rPr lang="en-US" altLang="en-US" sz="2000" dirty="0" smtClean="0">
                <a:solidFill>
                  <a:schemeClr val="tx1"/>
                </a:solidFill>
                <a:latin typeface="Arial" panose="020B0604020202020204" pitchFamily="34" charset="0"/>
              </a:rPr>
              <a:t>RCSBP change on a DD Form 2656-5, </a:t>
            </a:r>
            <a:r>
              <a:rPr lang="en-US" altLang="en-US" sz="2000" u="sng" dirty="0" smtClean="0">
                <a:solidFill>
                  <a:schemeClr val="tx1"/>
                </a:solidFill>
                <a:latin typeface="Arial" panose="020B0604020202020204" pitchFamily="34" charset="0"/>
              </a:rPr>
              <a:t>Reserve Survivor Benefit Plan (RCSBP) Election Certificate</a:t>
            </a:r>
          </a:p>
          <a:p>
            <a:pPr marL="342900" indent="-342900" algn="l" eaLnBrk="1" hangingPunct="1">
              <a:buFontTx/>
              <a:buChar char="•"/>
            </a:pPr>
            <a:r>
              <a:rPr lang="en-US" altLang="en-US" sz="2000" dirty="0" smtClean="0">
                <a:solidFill>
                  <a:schemeClr val="tx1"/>
                </a:solidFill>
                <a:latin typeface="Arial" panose="020B0604020202020204" pitchFamily="34" charset="0"/>
              </a:rPr>
              <a:t>If no action is taken to elect RCSBP within one year of the first spouse or RCSBP eligible child after NOE to elect RCSBP, the RCSBP election option defaults to Option A, decline RCSBP participation</a:t>
            </a:r>
          </a:p>
          <a:p>
            <a:pPr marL="342900" indent="-342900" algn="l" eaLnBrk="1" hangingPunct="1">
              <a:buClr>
                <a:schemeClr val="accent2"/>
              </a:buClr>
              <a:buFont typeface="Wingdings" panose="05000000000000000000" pitchFamily="2" charset="2"/>
              <a:buNone/>
            </a:pPr>
            <a:r>
              <a:rPr lang="en-US" altLang="en-US" sz="2000" dirty="0" smtClean="0">
                <a:solidFill>
                  <a:schemeClr val="accent2"/>
                </a:solidFill>
                <a:latin typeface="Arial" panose="020B0604020202020204" pitchFamily="34" charset="0"/>
              </a:rPr>
              <a:t>     </a:t>
            </a:r>
          </a:p>
        </p:txBody>
      </p:sp>
      <p:pic>
        <p:nvPicPr>
          <p:cNvPr id="68612" name="Picture 7" descr="j039656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438" y="609600"/>
            <a:ext cx="20875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3109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09600" y="914400"/>
            <a:ext cx="4953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Base Amount</a:t>
            </a:r>
          </a:p>
        </p:txBody>
      </p:sp>
      <p:sp>
        <p:nvSpPr>
          <p:cNvPr id="70659" name="Rectangle 3"/>
          <p:cNvSpPr>
            <a:spLocks noGrp="1" noChangeArrowheads="1"/>
          </p:cNvSpPr>
          <p:nvPr>
            <p:ph idx="1"/>
          </p:nvPr>
        </p:nvSpPr>
        <p:spPr bwMode="auto">
          <a:xfrm>
            <a:off x="381000" y="2286000"/>
            <a:ext cx="8229600" cy="3109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en-US" dirty="0" smtClean="0">
                <a:latin typeface="Arial" panose="020B0604020202020204" pitchFamily="34" charset="0"/>
              </a:rPr>
              <a:t>amount of retired pay (in dollars) participation is based on</a:t>
            </a:r>
          </a:p>
          <a:p>
            <a:pPr eaLnBrk="1" hangingPunct="1"/>
            <a:r>
              <a:rPr lang="en-US" altLang="en-US" dirty="0" smtClean="0">
                <a:latin typeface="Arial" panose="020B0604020202020204" pitchFamily="34" charset="0"/>
              </a:rPr>
              <a:t>minimum, by law = $300</a:t>
            </a:r>
          </a:p>
          <a:p>
            <a:pPr eaLnBrk="1" hangingPunct="1"/>
            <a:r>
              <a:rPr lang="en-US" altLang="en-US" dirty="0" smtClean="0">
                <a:latin typeface="Arial" panose="020B0604020202020204" pitchFamily="34" charset="0"/>
              </a:rPr>
              <a:t>maximum, by law = full retired pay </a:t>
            </a:r>
          </a:p>
          <a:p>
            <a:pPr eaLnBrk="1" hangingPunct="1"/>
            <a:r>
              <a:rPr lang="en-US" altLang="en-US" dirty="0" smtClean="0">
                <a:latin typeface="Arial" panose="020B0604020202020204" pitchFamily="34" charset="0"/>
              </a:rPr>
              <a:t>may choose any $$ amount between</a:t>
            </a:r>
          </a:p>
        </p:txBody>
      </p:sp>
      <p:pic>
        <p:nvPicPr>
          <p:cNvPr id="70660" name="Picture 8" descr="j028686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838200"/>
            <a:ext cx="2674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24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j028758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1430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j023436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38100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ChangeArrowheads="1"/>
          </p:cNvSpPr>
          <p:nvPr/>
        </p:nvSpPr>
        <p:spPr bwMode="auto">
          <a:xfrm>
            <a:off x="304800" y="1066800"/>
            <a:ext cx="6324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2800" b="1" dirty="0"/>
          </a:p>
        </p:txBody>
      </p:sp>
      <p:sp>
        <p:nvSpPr>
          <p:cNvPr id="25605" name="Rectangle 6"/>
          <p:cNvSpPr>
            <a:spLocks noChangeArrowheads="1"/>
          </p:cNvSpPr>
          <p:nvPr/>
        </p:nvSpPr>
        <p:spPr bwMode="auto">
          <a:xfrm>
            <a:off x="381000" y="2133600"/>
            <a:ext cx="601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
            </a:pPr>
            <a:r>
              <a:rPr lang="en-US" altLang="en-US" sz="2800" b="1" dirty="0"/>
              <a:t> </a:t>
            </a:r>
            <a:r>
              <a:rPr lang="en-US" altLang="en-US" sz="2800" dirty="0"/>
              <a:t>Break RCSBP down into</a:t>
            </a:r>
          </a:p>
          <a:p>
            <a:pPr eaLnBrk="1" hangingPunct="1"/>
            <a:r>
              <a:rPr lang="en-US" altLang="en-US" sz="2800" dirty="0"/>
              <a:t>   manageable understandable </a:t>
            </a:r>
          </a:p>
          <a:p>
            <a:pPr eaLnBrk="1" hangingPunct="1"/>
            <a:r>
              <a:rPr lang="en-US" altLang="en-US" sz="2800" dirty="0"/>
              <a:t>   blocks </a:t>
            </a:r>
          </a:p>
        </p:txBody>
      </p:sp>
      <p:sp>
        <p:nvSpPr>
          <p:cNvPr id="25606" name="Rectangle 8"/>
          <p:cNvSpPr>
            <a:spLocks noChangeArrowheads="1"/>
          </p:cNvSpPr>
          <p:nvPr/>
        </p:nvSpPr>
        <p:spPr bwMode="auto">
          <a:xfrm>
            <a:off x="457200" y="3886200"/>
            <a:ext cx="617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Char char="§"/>
            </a:pPr>
            <a:r>
              <a:rPr lang="en-US" altLang="en-US" sz="2800" b="1" dirty="0"/>
              <a:t> </a:t>
            </a:r>
            <a:r>
              <a:rPr lang="en-US" altLang="en-US" sz="2800" dirty="0"/>
              <a:t>Allows RC Soldiers to make </a:t>
            </a:r>
          </a:p>
          <a:p>
            <a:r>
              <a:rPr lang="en-US" altLang="en-US" sz="2800" dirty="0"/>
              <a:t>  informed decisions on their </a:t>
            </a:r>
          </a:p>
          <a:p>
            <a:r>
              <a:rPr lang="en-US" altLang="en-US" sz="2800" dirty="0"/>
              <a:t>  individual RCSBP elections</a:t>
            </a:r>
          </a:p>
        </p:txBody>
      </p:sp>
      <p:sp>
        <p:nvSpPr>
          <p:cNvPr id="25607" name="TextBox 8"/>
          <p:cNvSpPr txBox="1">
            <a:spLocks noChangeArrowheads="1"/>
          </p:cNvSpPr>
          <p:nvPr/>
        </p:nvSpPr>
        <p:spPr bwMode="auto">
          <a:xfrm>
            <a:off x="2757488" y="990600"/>
            <a:ext cx="2441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u="sng" dirty="0"/>
              <a:t>PURPOSE</a:t>
            </a:r>
          </a:p>
        </p:txBody>
      </p:sp>
    </p:spTree>
    <p:extLst>
      <p:ext uri="{BB962C8B-B14F-4D97-AF65-F5344CB8AC3E}">
        <p14:creationId xmlns:p14="http://schemas.microsoft.com/office/powerpoint/2010/main" val="196243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bwMode="auto">
          <a:xfrm>
            <a:off x="933450" y="669925"/>
            <a:ext cx="42672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4000" i="1" u="sng" dirty="0" smtClean="0">
                <a:solidFill>
                  <a:schemeClr val="tx1"/>
                </a:solidFill>
                <a:latin typeface="Arial" panose="020B0604020202020204" pitchFamily="34" charset="0"/>
              </a:rPr>
              <a:t>The Annuity</a:t>
            </a:r>
            <a:r>
              <a:rPr lang="en-US" altLang="en-US" sz="4000" i="1" u="sng" dirty="0" smtClean="0">
                <a:solidFill>
                  <a:srgbClr val="114FFB"/>
                </a:solidFill>
                <a:latin typeface="Arial" panose="020B0604020202020204" pitchFamily="34" charset="0"/>
              </a:rPr>
              <a:t> </a:t>
            </a:r>
          </a:p>
        </p:txBody>
      </p:sp>
      <p:sp>
        <p:nvSpPr>
          <p:cNvPr id="57347" name="Rectangle 3"/>
          <p:cNvSpPr>
            <a:spLocks noGrp="1" noChangeArrowheads="1"/>
          </p:cNvSpPr>
          <p:nvPr>
            <p:ph type="subTitle" idx="1"/>
          </p:nvPr>
        </p:nvSpPr>
        <p:spPr bwMode="auto">
          <a:xfrm>
            <a:off x="457200" y="2133600"/>
            <a:ext cx="85344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l" eaLnBrk="1" hangingPunct="1">
              <a:buClr>
                <a:schemeClr val="accent2"/>
              </a:buClr>
            </a:pPr>
            <a:endParaRPr lang="en-US" altLang="en-US" sz="3600" u="sng" dirty="0" smtClean="0">
              <a:latin typeface="Arial" panose="020B0604020202020204" pitchFamily="34" charset="0"/>
            </a:endParaRPr>
          </a:p>
          <a:p>
            <a:pPr algn="l" eaLnBrk="1" hangingPunct="1">
              <a:buClr>
                <a:schemeClr val="accent2"/>
              </a:buClr>
            </a:pPr>
            <a:r>
              <a:rPr lang="en-US" altLang="en-US" sz="3600" u="sng" dirty="0" smtClean="0">
                <a:solidFill>
                  <a:schemeClr val="tx1"/>
                </a:solidFill>
                <a:latin typeface="Arial" panose="020B0604020202020204" pitchFamily="34" charset="0"/>
              </a:rPr>
              <a:t>Amount</a:t>
            </a:r>
            <a:r>
              <a:rPr lang="en-US" altLang="en-US" sz="3600" dirty="0" smtClean="0">
                <a:solidFill>
                  <a:schemeClr val="tx1"/>
                </a:solidFill>
                <a:latin typeface="Arial" panose="020B0604020202020204" pitchFamily="34" charset="0"/>
              </a:rPr>
              <a:t>:   Annuity is 55% of the amount of your retired pay you elect to cover (base amount) regardless of the annuitants age </a:t>
            </a:r>
          </a:p>
        </p:txBody>
      </p:sp>
      <p:pic>
        <p:nvPicPr>
          <p:cNvPr id="2" name="Picture 1" descr="Budget Clip Art - Cliparts.c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838200"/>
            <a:ext cx="3276600" cy="1981200"/>
          </a:xfrm>
          <a:prstGeom prst="rect">
            <a:avLst/>
          </a:prstGeom>
        </p:spPr>
      </p:pic>
    </p:spTree>
    <p:extLst>
      <p:ext uri="{BB962C8B-B14F-4D97-AF65-F5344CB8AC3E}">
        <p14:creationId xmlns:p14="http://schemas.microsoft.com/office/powerpoint/2010/main" val="1082292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bwMode="auto">
          <a:xfrm>
            <a:off x="457200" y="609600"/>
            <a:ext cx="88392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l" eaLnBrk="1" hangingPunct="1"/>
            <a:r>
              <a:rPr lang="en-US" altLang="en-US" sz="3200" dirty="0" smtClean="0">
                <a:solidFill>
                  <a:schemeClr val="tx1"/>
                </a:solidFill>
                <a:latin typeface="Arial" panose="020B0604020202020204" pitchFamily="34" charset="0"/>
              </a:rPr>
              <a:t>Can I Tailor RCSBP To Meet </a:t>
            </a:r>
            <a:r>
              <a:rPr lang="en-US" altLang="en-US" sz="3200" i="1" u="sng" dirty="0" smtClean="0">
                <a:solidFill>
                  <a:schemeClr val="tx1"/>
                </a:solidFill>
                <a:latin typeface="Arial" panose="020B0604020202020204" pitchFamily="34" charset="0"/>
              </a:rPr>
              <a:t>My </a:t>
            </a:r>
            <a:r>
              <a:rPr lang="en-US" altLang="en-US" sz="3200" dirty="0" smtClean="0">
                <a:solidFill>
                  <a:schemeClr val="tx1"/>
                </a:solidFill>
                <a:latin typeface="Arial" panose="020B0604020202020204" pitchFamily="34" charset="0"/>
              </a:rPr>
              <a:t>Needs? </a:t>
            </a:r>
            <a:br>
              <a:rPr lang="en-US" altLang="en-US" sz="3200" dirty="0" smtClean="0">
                <a:solidFill>
                  <a:schemeClr val="tx1"/>
                </a:solidFill>
                <a:latin typeface="Arial" panose="020B0604020202020204" pitchFamily="34" charset="0"/>
              </a:rPr>
            </a:br>
            <a:r>
              <a:rPr lang="en-US" altLang="en-US" sz="3200" u="sng" dirty="0" smtClean="0">
                <a:solidFill>
                  <a:schemeClr val="tx1"/>
                </a:solidFill>
                <a:latin typeface="Arial" panose="020B0604020202020204" pitchFamily="34" charset="0"/>
              </a:rPr>
              <a:t>Yes....Think “Base Amount</a:t>
            </a:r>
            <a:r>
              <a:rPr lang="en-US" altLang="en-US" sz="3200" dirty="0" smtClean="0">
                <a:solidFill>
                  <a:schemeClr val="tx1"/>
                </a:solidFill>
                <a:latin typeface="Arial" panose="020B0604020202020204" pitchFamily="34" charset="0"/>
              </a:rPr>
              <a:t>”</a:t>
            </a:r>
          </a:p>
        </p:txBody>
      </p:sp>
      <p:sp>
        <p:nvSpPr>
          <p:cNvPr id="74755" name="Rectangle 3"/>
          <p:cNvSpPr>
            <a:spLocks noGrp="1" noChangeArrowheads="1"/>
          </p:cNvSpPr>
          <p:nvPr>
            <p:ph type="subTitle" idx="1"/>
          </p:nvPr>
        </p:nvSpPr>
        <p:spPr bwMode="auto">
          <a:xfrm>
            <a:off x="448491" y="23622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r>
              <a:rPr lang="en-US" altLang="en-US" sz="2800" u="sng" dirty="0" smtClean="0">
                <a:solidFill>
                  <a:schemeClr val="tx1"/>
                </a:solidFill>
                <a:latin typeface="Arial" panose="020B0604020202020204" pitchFamily="34" charset="0"/>
              </a:rPr>
              <a:t>Challenge</a:t>
            </a:r>
            <a:r>
              <a:rPr lang="en-US" altLang="en-US" sz="2800" dirty="0" smtClean="0">
                <a:solidFill>
                  <a:schemeClr val="tx1"/>
                </a:solidFill>
                <a:latin typeface="Arial" panose="020B0604020202020204" pitchFamily="34" charset="0"/>
              </a:rPr>
              <a:t>:  What base amount should I cover to meet our needs?</a:t>
            </a:r>
          </a:p>
          <a:p>
            <a:pPr marL="342900" indent="-342900" algn="l" eaLnBrk="1" hangingPunct="1"/>
            <a:endParaRPr lang="en-US" altLang="en-US" sz="1200" u="sng" dirty="0" smtClean="0">
              <a:solidFill>
                <a:schemeClr val="tx1"/>
              </a:solidFill>
              <a:latin typeface="Arial" panose="020B0604020202020204" pitchFamily="34" charset="0"/>
            </a:endParaRPr>
          </a:p>
          <a:p>
            <a:pPr marL="342900" indent="-342900" algn="l" eaLnBrk="1" hangingPunct="1"/>
            <a:r>
              <a:rPr lang="en-US" altLang="en-US" sz="2800" u="sng" dirty="0" smtClean="0">
                <a:solidFill>
                  <a:schemeClr val="tx1"/>
                </a:solidFill>
                <a:latin typeface="Arial" panose="020B0604020202020204" pitchFamily="34" charset="0"/>
              </a:rPr>
              <a:t>Solution</a:t>
            </a:r>
            <a:r>
              <a:rPr lang="en-US" altLang="en-US" sz="2800" dirty="0" smtClean="0">
                <a:solidFill>
                  <a:schemeClr val="tx1"/>
                </a:solidFill>
                <a:latin typeface="Arial" panose="020B0604020202020204" pitchFamily="34" charset="0"/>
              </a:rPr>
              <a:t>:  Divide the goal amount by 55%.</a:t>
            </a:r>
          </a:p>
          <a:p>
            <a:pPr marL="342900" indent="-342900" algn="l" eaLnBrk="1" hangingPunct="1"/>
            <a:endParaRPr lang="en-US" altLang="en-US" sz="1200" u="sng" dirty="0" smtClean="0">
              <a:solidFill>
                <a:schemeClr val="tx1"/>
              </a:solidFill>
              <a:latin typeface="Arial" panose="020B0604020202020204" pitchFamily="34" charset="0"/>
            </a:endParaRPr>
          </a:p>
          <a:p>
            <a:pPr marL="342900" indent="-342900" algn="l" eaLnBrk="1" hangingPunct="1"/>
            <a:r>
              <a:rPr lang="en-US" altLang="en-US" sz="2800" u="sng" dirty="0" smtClean="0">
                <a:solidFill>
                  <a:schemeClr val="tx1"/>
                </a:solidFill>
                <a:latin typeface="Arial" panose="020B0604020202020204" pitchFamily="34" charset="0"/>
              </a:rPr>
              <a:t>Examples</a:t>
            </a:r>
            <a:r>
              <a:rPr lang="en-US" altLang="en-US" sz="2800" dirty="0" smtClean="0">
                <a:solidFill>
                  <a:schemeClr val="tx1"/>
                </a:solidFill>
                <a:latin typeface="Arial" panose="020B0604020202020204" pitchFamily="34" charset="0"/>
              </a:rPr>
              <a:t>:</a:t>
            </a:r>
          </a:p>
          <a:p>
            <a:pPr marL="342900" indent="-342900" algn="l" eaLnBrk="1" hangingPunct="1"/>
            <a:r>
              <a:rPr lang="en-US" altLang="en-US" sz="2800" dirty="0" smtClean="0">
                <a:solidFill>
                  <a:schemeClr val="tx1"/>
                </a:solidFill>
                <a:latin typeface="Arial" panose="020B0604020202020204" pitchFamily="34" charset="0"/>
              </a:rPr>
              <a:t>	$1000 annuity -- choose $1818 as base</a:t>
            </a:r>
          </a:p>
          <a:p>
            <a:pPr marL="342900" indent="-342900" algn="l" eaLnBrk="1" hangingPunct="1"/>
            <a:r>
              <a:rPr lang="en-US" altLang="en-US" sz="2800" dirty="0" smtClean="0">
                <a:solidFill>
                  <a:schemeClr val="tx1"/>
                </a:solidFill>
                <a:latin typeface="Arial" panose="020B0604020202020204" pitchFamily="34" charset="0"/>
              </a:rPr>
              <a:t>	$  500 annuity -- choose $  909 as base</a:t>
            </a:r>
          </a:p>
          <a:p>
            <a:pPr marL="342900" indent="-342900" algn="l" eaLnBrk="1" hangingPunct="1"/>
            <a:endParaRPr lang="en-US" altLang="en-US" sz="2800" b="1" dirty="0" smtClean="0">
              <a:solidFill>
                <a:schemeClr val="bg2"/>
              </a:solidFill>
              <a:latin typeface="Arial" panose="020B0604020202020204" pitchFamily="34" charset="0"/>
            </a:endParaRPr>
          </a:p>
        </p:txBody>
      </p:sp>
      <p:pic>
        <p:nvPicPr>
          <p:cNvPr id="74756" name="Picture 10" descr="j04044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048000"/>
            <a:ext cx="1676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61575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bwMode="auto">
          <a:xfrm>
            <a:off x="914400" y="457200"/>
            <a:ext cx="58674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dirty="0" smtClean="0">
                <a:solidFill>
                  <a:schemeClr val="tx1"/>
                </a:solidFill>
                <a:latin typeface="Arial" panose="020B0604020202020204" pitchFamily="34" charset="0"/>
              </a:rPr>
              <a:t> </a:t>
            </a:r>
            <a:r>
              <a:rPr lang="en-US" altLang="en-US" sz="3200" u="sng" dirty="0" smtClean="0">
                <a:solidFill>
                  <a:schemeClr val="tx1"/>
                </a:solidFill>
                <a:latin typeface="Arial" panose="020B0604020202020204" pitchFamily="34" charset="0"/>
              </a:rPr>
              <a:t>RCSBP Cost Calculations</a:t>
            </a:r>
            <a:endParaRPr lang="en-US" altLang="en-US" sz="3200" i="1" dirty="0" smtClean="0">
              <a:solidFill>
                <a:schemeClr val="tx1"/>
              </a:solidFill>
              <a:latin typeface="Arial" panose="020B0604020202020204" pitchFamily="34" charset="0"/>
            </a:endParaRPr>
          </a:p>
        </p:txBody>
      </p:sp>
      <p:sp>
        <p:nvSpPr>
          <p:cNvPr id="76803" name="Rectangle 3"/>
          <p:cNvSpPr>
            <a:spLocks noGrp="1" noChangeArrowheads="1"/>
          </p:cNvSpPr>
          <p:nvPr>
            <p:ph type="subTitle" idx="1"/>
          </p:nvPr>
        </p:nvSpPr>
        <p:spPr bwMode="auto">
          <a:xfrm>
            <a:off x="381000" y="2209800"/>
            <a:ext cx="83058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buFontTx/>
              <a:buChar char="•"/>
            </a:pPr>
            <a:r>
              <a:rPr lang="en-US" altLang="en-US" sz="2800" dirty="0" smtClean="0">
                <a:solidFill>
                  <a:schemeClr val="tx1"/>
                </a:solidFill>
                <a:latin typeface="Arial" panose="020B0604020202020204" pitchFamily="34" charset="0"/>
              </a:rPr>
              <a:t>RCSBP premium calculated based on election, period of coverage, ages, and level of coverage at time of enrollment.</a:t>
            </a:r>
          </a:p>
          <a:p>
            <a:pPr marL="342900" indent="-342900" algn="l" eaLnBrk="1" hangingPunct="1">
              <a:buFontTx/>
              <a:buChar char="•"/>
            </a:pPr>
            <a:r>
              <a:rPr lang="en-US" altLang="en-US" sz="2800" dirty="0" smtClean="0">
                <a:solidFill>
                  <a:schemeClr val="tx1"/>
                </a:solidFill>
                <a:latin typeface="Arial" panose="020B0604020202020204" pitchFamily="34" charset="0"/>
              </a:rPr>
              <a:t>RC retired pay based on retired grade, service longevity, and creditable retirement points.</a:t>
            </a:r>
          </a:p>
          <a:p>
            <a:pPr marL="342900" indent="-342900" algn="l" eaLnBrk="1" hangingPunct="1">
              <a:buFontTx/>
              <a:buChar char="•"/>
            </a:pPr>
            <a:r>
              <a:rPr lang="en-US" altLang="en-US" sz="2800" dirty="0" smtClean="0">
                <a:solidFill>
                  <a:schemeClr val="tx1"/>
                </a:solidFill>
                <a:latin typeface="Arial" panose="020B0604020202020204" pitchFamily="34" charset="0"/>
              </a:rPr>
              <a:t>RC cost factor calculated by the DA Actuary</a:t>
            </a:r>
          </a:p>
          <a:p>
            <a:pPr marL="342900" indent="-342900" algn="l" eaLnBrk="1" hangingPunct="1">
              <a:buFontTx/>
              <a:buChar char="•"/>
            </a:pPr>
            <a:r>
              <a:rPr lang="en-US" altLang="en-US" sz="2800" dirty="0" smtClean="0">
                <a:solidFill>
                  <a:schemeClr val="tx1"/>
                </a:solidFill>
                <a:latin typeface="Arial" panose="020B0604020202020204" pitchFamily="34" charset="0"/>
              </a:rPr>
              <a:t>HRC RCSBP calculator is being revised </a:t>
            </a:r>
          </a:p>
        </p:txBody>
      </p:sp>
      <p:pic>
        <p:nvPicPr>
          <p:cNvPr id="7680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4400"/>
            <a:ext cx="236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32106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bwMode="auto">
          <a:xfrm>
            <a:off x="365125" y="304800"/>
            <a:ext cx="8001000" cy="990600"/>
          </a:xfrm>
          <a:ln w="12700">
            <a:miter lim="800000"/>
            <a:headEnd/>
            <a:tailEnd/>
          </a:ln>
        </p:spPr>
        <p:txBody>
          <a:bodyPr vert="horz" wrap="square" lIns="90488" tIns="44450" rIns="90488" bIns="44450" numCol="1" anchor="ctr" anchorCtr="0" compatLnSpc="1">
            <a:prstTxWarp prst="textNoShape">
              <a:avLst/>
            </a:prstTxWarp>
          </a:bodyPr>
          <a:lstStyle/>
          <a:p>
            <a:pPr eaLnBrk="1" hangingPunct="1">
              <a:defRPr/>
            </a:pPr>
            <a:r>
              <a:rPr lang="en-US" sz="3200" dirty="0" smtClean="0">
                <a:solidFill>
                  <a:schemeClr val="tx1"/>
                </a:solidFill>
                <a:effectLst>
                  <a:outerShdw blurRad="38100" dist="38100" dir="2700000" algn="tl">
                    <a:srgbClr val="C0C0C0"/>
                  </a:outerShdw>
                </a:effectLst>
              </a:rPr>
              <a:t>“</a:t>
            </a:r>
            <a:r>
              <a:rPr lang="en-US" sz="3200" u="sng" dirty="0" smtClean="0">
                <a:solidFill>
                  <a:schemeClr val="tx1"/>
                </a:solidFill>
                <a:effectLst>
                  <a:outerShdw blurRad="38100" dist="38100" dir="2700000" algn="tl">
                    <a:srgbClr val="C0C0C0"/>
                  </a:outerShdw>
                </a:effectLst>
              </a:rPr>
              <a:t>30-Year Paid-Up Provision</a:t>
            </a:r>
            <a:r>
              <a:rPr lang="en-US" sz="3200" dirty="0" smtClean="0">
                <a:solidFill>
                  <a:schemeClr val="tx1"/>
                </a:solidFill>
                <a:effectLst>
                  <a:outerShdw blurRad="38100" dist="38100" dir="2700000" algn="tl">
                    <a:srgbClr val="C0C0C0"/>
                  </a:outerShdw>
                </a:effectLst>
              </a:rPr>
              <a:t>”</a:t>
            </a:r>
            <a:endParaRPr lang="en-US" sz="3200" i="1" dirty="0" smtClean="0">
              <a:solidFill>
                <a:schemeClr val="tx1"/>
              </a:solidFill>
            </a:endParaRPr>
          </a:p>
        </p:txBody>
      </p:sp>
      <p:sp>
        <p:nvSpPr>
          <p:cNvPr id="121859" name="Rectangle 3"/>
          <p:cNvSpPr>
            <a:spLocks noGrp="1" noChangeArrowheads="1"/>
          </p:cNvSpPr>
          <p:nvPr>
            <p:ph type="subTitle" idx="1"/>
          </p:nvPr>
        </p:nvSpPr>
        <p:spPr bwMode="auto">
          <a:xfrm>
            <a:off x="304800" y="1066800"/>
            <a:ext cx="8534400" cy="4800600"/>
          </a:xfrm>
          <a:ln w="12700">
            <a:miter lim="800000"/>
            <a:headEnd/>
            <a:tailEnd/>
          </a:ln>
        </p:spPr>
        <p:txBody>
          <a:bodyPr vert="horz" wrap="square" lIns="90488" tIns="44450" rIns="90488" bIns="44450" numCol="1" anchor="t" anchorCtr="0" compatLnSpc="1">
            <a:prstTxWarp prst="textNoShape">
              <a:avLst/>
            </a:prstTxWarp>
          </a:bodyPr>
          <a:lstStyle/>
          <a:p>
            <a:pPr algn="l" eaLnBrk="1" hangingPunct="1">
              <a:defRPr/>
            </a:pPr>
            <a:r>
              <a:rPr lang="en-US" dirty="0" smtClean="0">
                <a:latin typeface="Times New Roman" pitchFamily="18" charset="0"/>
              </a:rPr>
              <a:t> </a:t>
            </a:r>
            <a:r>
              <a:rPr lang="en-US" dirty="0" smtClean="0">
                <a:solidFill>
                  <a:schemeClr val="tx1"/>
                </a:solidFill>
                <a:latin typeface="+mn-lt"/>
              </a:rPr>
              <a:t>Effe</a:t>
            </a:r>
            <a:r>
              <a:rPr lang="en-US" dirty="0" smtClean="0">
                <a:solidFill>
                  <a:schemeClr val="tx1"/>
                </a:solidFill>
              </a:rPr>
              <a:t>ctive 1 Oct 2008, no further cost (but annuity payable)</a:t>
            </a:r>
          </a:p>
          <a:p>
            <a:pPr algn="l" eaLnBrk="1" hangingPunct="1">
              <a:defRPr/>
            </a:pPr>
            <a:r>
              <a:rPr lang="en-US" dirty="0" smtClean="0">
                <a:solidFill>
                  <a:schemeClr val="tx1"/>
                </a:solidFill>
              </a:rPr>
              <a:t>               </a:t>
            </a:r>
            <a:r>
              <a:rPr lang="en-US" u="sng" dirty="0" smtClean="0">
                <a:solidFill>
                  <a:schemeClr val="tx1"/>
                </a:solidFill>
              </a:rPr>
              <a:t>AFTER</a:t>
            </a:r>
            <a:r>
              <a:rPr lang="en-US" i="1" dirty="0" smtClean="0">
                <a:solidFill>
                  <a:schemeClr val="tx1"/>
                </a:solidFill>
              </a:rPr>
              <a:t>...</a:t>
            </a:r>
            <a:endParaRPr lang="en-US" dirty="0" smtClean="0">
              <a:solidFill>
                <a:schemeClr val="tx1"/>
              </a:solidFill>
            </a:endParaRPr>
          </a:p>
          <a:p>
            <a:pPr algn="l" eaLnBrk="1" hangingPunct="1">
              <a:defRPr/>
            </a:pPr>
            <a:r>
              <a:rPr lang="en-US" dirty="0" smtClean="0">
                <a:solidFill>
                  <a:schemeClr val="tx1"/>
                </a:solidFill>
              </a:rPr>
              <a:t>30 years of paying RCSBP/SBP Premiums </a:t>
            </a:r>
            <a:r>
              <a:rPr lang="en-US" u="sng" dirty="0" smtClean="0">
                <a:solidFill>
                  <a:schemeClr val="tx1"/>
                </a:solidFill>
              </a:rPr>
              <a:t>(360 payments)</a:t>
            </a:r>
            <a:r>
              <a:rPr lang="en-US" dirty="0" smtClean="0">
                <a:solidFill>
                  <a:schemeClr val="tx1"/>
                </a:solidFill>
              </a:rPr>
              <a:t>…</a:t>
            </a:r>
          </a:p>
          <a:p>
            <a:pPr algn="l" eaLnBrk="1" hangingPunct="1">
              <a:defRPr/>
            </a:pPr>
            <a:r>
              <a:rPr lang="en-US" dirty="0" smtClean="0">
                <a:solidFill>
                  <a:schemeClr val="tx1"/>
                </a:solidFill>
              </a:rPr>
              <a:t>                 </a:t>
            </a:r>
            <a:r>
              <a:rPr lang="en-US" sz="4000" u="sng" dirty="0" smtClean="0">
                <a:solidFill>
                  <a:schemeClr val="tx1"/>
                </a:solidFill>
              </a:rPr>
              <a:t>AND</a:t>
            </a:r>
            <a:endParaRPr lang="en-US" sz="4000" dirty="0" smtClean="0">
              <a:solidFill>
                <a:schemeClr val="tx1"/>
              </a:solidFill>
            </a:endParaRPr>
          </a:p>
          <a:p>
            <a:pPr lvl="1" algn="l" eaLnBrk="1" hangingPunct="1">
              <a:defRPr/>
            </a:pPr>
            <a:r>
              <a:rPr lang="en-US" dirty="0" smtClean="0">
                <a:solidFill>
                  <a:schemeClr val="tx1"/>
                </a:solidFill>
              </a:rPr>
              <a:t>	</a:t>
            </a:r>
            <a:r>
              <a:rPr lang="en-US" sz="3200" dirty="0" smtClean="0">
                <a:solidFill>
                  <a:schemeClr val="tx1"/>
                </a:solidFill>
              </a:rPr>
              <a:t>reaching </a:t>
            </a:r>
            <a:r>
              <a:rPr lang="en-US" sz="3200" u="sng" dirty="0" smtClean="0">
                <a:solidFill>
                  <a:schemeClr val="tx1"/>
                </a:solidFill>
              </a:rPr>
              <a:t>age 70</a:t>
            </a:r>
            <a:r>
              <a:rPr lang="en-US" sz="3200" dirty="0" smtClean="0">
                <a:solidFill>
                  <a:schemeClr val="tx1"/>
                </a:solidFill>
              </a:rPr>
              <a:t>.</a:t>
            </a:r>
            <a:r>
              <a:rPr lang="en-US" dirty="0" smtClean="0">
                <a:solidFill>
                  <a:schemeClr val="tx1"/>
                </a:solidFill>
              </a:rPr>
              <a:t> </a:t>
            </a:r>
          </a:p>
          <a:p>
            <a:pPr algn="l" eaLnBrk="1" hangingPunct="1">
              <a:defRPr/>
            </a:pPr>
            <a:endParaRPr lang="en-US" sz="2400" dirty="0" smtClean="0">
              <a:solidFill>
                <a:srgbClr val="FF0000"/>
              </a:solidFill>
              <a:latin typeface="Times New Roman" pitchFamily="18" charset="0"/>
            </a:endParaRPr>
          </a:p>
          <a:p>
            <a:pPr algn="l" eaLnBrk="1" hangingPunct="1">
              <a:defRPr/>
            </a:pPr>
            <a:r>
              <a:rPr lang="en-US" sz="2400" dirty="0" smtClean="0">
                <a:solidFill>
                  <a:srgbClr val="FF0000"/>
                </a:solidFill>
                <a:latin typeface="Times New Roman" pitchFamily="18" charset="0"/>
              </a:rPr>
              <a:t>Note:  Must make 360 RCSBP payments to be paid-up for RCSBP and 360 SBP payments to be paid-up for SBP  </a:t>
            </a:r>
          </a:p>
        </p:txBody>
      </p:sp>
      <p:pic>
        <p:nvPicPr>
          <p:cNvPr id="78852" name="Picture 8" descr="j010471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8638" y="36957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60958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1859">
                                            <p:txEl>
                                              <p:pRg st="1" end="1"/>
                                            </p:txEl>
                                          </p:spTgt>
                                        </p:tgtEl>
                                        <p:attrNameLst>
                                          <p:attrName>style.visibility</p:attrName>
                                        </p:attrNameLst>
                                      </p:cBhvr>
                                      <p:to>
                                        <p:strVal val="visible"/>
                                      </p:to>
                                    </p:set>
                                    <p:anim calcmode="lin" valueType="num">
                                      <p:cBhvr additive="base">
                                        <p:cTn id="13" dur="500" fill="hold"/>
                                        <p:tgtEl>
                                          <p:spTgt spid="121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1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1859">
                                            <p:txEl>
                                              <p:pRg st="2" end="2"/>
                                            </p:txEl>
                                          </p:spTgt>
                                        </p:tgtEl>
                                        <p:attrNameLst>
                                          <p:attrName>style.visibility</p:attrName>
                                        </p:attrNameLst>
                                      </p:cBhvr>
                                      <p:to>
                                        <p:strVal val="visible"/>
                                      </p:to>
                                    </p:set>
                                    <p:anim calcmode="lin" valueType="num">
                                      <p:cBhvr additive="base">
                                        <p:cTn id="19" dur="500" fill="hold"/>
                                        <p:tgtEl>
                                          <p:spTgt spid="121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18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1859">
                                            <p:txEl>
                                              <p:pRg st="3" end="3"/>
                                            </p:txEl>
                                          </p:spTgt>
                                        </p:tgtEl>
                                        <p:attrNameLst>
                                          <p:attrName>style.visibility</p:attrName>
                                        </p:attrNameLst>
                                      </p:cBhvr>
                                      <p:to>
                                        <p:strVal val="visible"/>
                                      </p:to>
                                    </p:set>
                                    <p:anim calcmode="lin" valueType="num">
                                      <p:cBhvr additive="base">
                                        <p:cTn id="25" dur="500" fill="hold"/>
                                        <p:tgtEl>
                                          <p:spTgt spid="121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185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1859">
                                            <p:txEl>
                                              <p:pRg st="4" end="4"/>
                                            </p:txEl>
                                          </p:spTgt>
                                        </p:tgtEl>
                                        <p:attrNameLst>
                                          <p:attrName>style.visibility</p:attrName>
                                        </p:attrNameLst>
                                      </p:cBhvr>
                                      <p:to>
                                        <p:strVal val="visible"/>
                                      </p:to>
                                    </p:set>
                                    <p:anim calcmode="lin" valueType="num">
                                      <p:cBhvr additive="base">
                                        <p:cTn id="29" dur="500" fill="hold"/>
                                        <p:tgtEl>
                                          <p:spTgt spid="12185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18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1859">
                                            <p:txEl>
                                              <p:pRg st="6" end="6"/>
                                            </p:txEl>
                                          </p:spTgt>
                                        </p:tgtEl>
                                        <p:attrNameLst>
                                          <p:attrName>style.visibility</p:attrName>
                                        </p:attrNameLst>
                                      </p:cBhvr>
                                      <p:to>
                                        <p:strVal val="visible"/>
                                      </p:to>
                                    </p:set>
                                    <p:anim calcmode="lin" valueType="num">
                                      <p:cBhvr additive="base">
                                        <p:cTn id="35" dur="500" fill="hold"/>
                                        <p:tgtEl>
                                          <p:spTgt spid="12185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185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bwMode="auto">
          <a:xfrm>
            <a:off x="304800" y="1905000"/>
            <a:ext cx="8534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latin typeface="Arial" panose="020B0604020202020204" pitchFamily="34" charset="0"/>
              </a:rPr>
              <a:t>Affect of RCSBP election on active duty retirement</a:t>
            </a:r>
          </a:p>
          <a:p>
            <a:pPr lvl="1" eaLnBrk="1" hangingPunct="1"/>
            <a:r>
              <a:rPr lang="en-US" altLang="en-US" dirty="0" smtClean="0">
                <a:latin typeface="Arial" panose="020B0604020202020204" pitchFamily="34" charset="0"/>
              </a:rPr>
              <a:t>RCSBP election has no affect on active duty retirement </a:t>
            </a:r>
          </a:p>
          <a:p>
            <a:pPr lvl="1" eaLnBrk="1" hangingPunct="1"/>
            <a:r>
              <a:rPr lang="en-US" altLang="en-US" dirty="0" smtClean="0">
                <a:latin typeface="Arial" panose="020B0604020202020204" pitchFamily="34" charset="0"/>
              </a:rPr>
              <a:t>Must make separate SBP election</a:t>
            </a:r>
          </a:p>
          <a:p>
            <a:pPr lvl="1" eaLnBrk="1" hangingPunct="1"/>
            <a:r>
              <a:rPr lang="en-US" altLang="en-US" dirty="0" smtClean="0">
                <a:latin typeface="Arial" panose="020B0604020202020204" pitchFamily="34" charset="0"/>
              </a:rPr>
              <a:t>There is no cost for RCSBP coverage already received prior to active duty retirement</a:t>
            </a:r>
          </a:p>
        </p:txBody>
      </p:sp>
      <p:sp>
        <p:nvSpPr>
          <p:cNvPr id="4" name="Rectangle 2"/>
          <p:cNvSpPr txBox="1">
            <a:spLocks noChangeArrowheads="1"/>
          </p:cNvSpPr>
          <p:nvPr/>
        </p:nvSpPr>
        <p:spPr bwMode="auto">
          <a:xfrm>
            <a:off x="381000" y="685800"/>
            <a:ext cx="8001000" cy="990600"/>
          </a:xfrm>
          <a:prstGeom prst="rect">
            <a:avLst/>
          </a:prstGeom>
          <a:ln w="12700">
            <a:miter lim="800000"/>
            <a:headEnd/>
            <a:tailEnd/>
          </a:ln>
        </p:spPr>
        <p:txBody>
          <a:bodyPr lIns="90488" tIns="44450" rIns="90488" bIns="44450" anchor="ctr"/>
          <a:lstStyle/>
          <a:p>
            <a:pPr algn="ctr" eaLnBrk="1" hangingPunct="1">
              <a:defRPr/>
            </a:pPr>
            <a:r>
              <a:rPr lang="en-US" sz="3200" b="1" i="1" u="sng" kern="0" dirty="0">
                <a:latin typeface="+mj-lt"/>
                <a:ea typeface="+mj-ea"/>
                <a:cs typeface="+mj-cs"/>
              </a:rPr>
              <a:t>RCSBP Election </a:t>
            </a:r>
            <a:r>
              <a:rPr lang="en-US" sz="3200" b="1" i="1" u="sng" kern="0" dirty="0" smtClean="0">
                <a:latin typeface="+mj-lt"/>
                <a:ea typeface="+mj-ea"/>
                <a:cs typeface="+mj-cs"/>
              </a:rPr>
              <a:t>and </a:t>
            </a:r>
            <a:r>
              <a:rPr lang="en-US" sz="3200" b="1" i="1" u="sng" kern="0" dirty="0">
                <a:latin typeface="+mj-lt"/>
                <a:ea typeface="+mj-ea"/>
                <a:cs typeface="+mj-cs"/>
              </a:rPr>
              <a:t>Active Duty</a:t>
            </a:r>
          </a:p>
          <a:p>
            <a:pPr algn="ctr" eaLnBrk="1" hangingPunct="1">
              <a:defRPr/>
            </a:pPr>
            <a:r>
              <a:rPr lang="en-US" sz="3200" b="1" i="1" u="sng" kern="0" dirty="0">
                <a:latin typeface="+mj-lt"/>
                <a:ea typeface="+mj-ea"/>
                <a:cs typeface="+mj-cs"/>
              </a:rPr>
              <a:t>Retirement</a:t>
            </a:r>
          </a:p>
        </p:txBody>
      </p:sp>
    </p:spTree>
    <p:extLst>
      <p:ext uri="{BB962C8B-B14F-4D97-AF65-F5344CB8AC3E}">
        <p14:creationId xmlns:p14="http://schemas.microsoft.com/office/powerpoint/2010/main" val="130243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09600" y="1143000"/>
            <a:ext cx="58674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algn="l" eaLnBrk="1" hangingPunct="1"/>
            <a:r>
              <a:rPr lang="en-US" altLang="en-US" sz="3600" i="1" u="sng" dirty="0" smtClean="0">
                <a:solidFill>
                  <a:schemeClr val="tx1"/>
                </a:solidFill>
                <a:latin typeface="Arial" panose="020B0604020202020204" pitchFamily="34" charset="0"/>
              </a:rPr>
              <a:t>Life’s Certainties?</a:t>
            </a:r>
            <a:br>
              <a:rPr lang="en-US" altLang="en-US" sz="3600" i="1" u="sng" dirty="0" smtClean="0">
                <a:solidFill>
                  <a:schemeClr val="tx1"/>
                </a:solidFill>
                <a:latin typeface="Arial" panose="020B0604020202020204" pitchFamily="34" charset="0"/>
              </a:rPr>
            </a:br>
            <a:r>
              <a:rPr lang="en-US" altLang="en-US" sz="3600" u="sng" dirty="0" smtClean="0">
                <a:solidFill>
                  <a:schemeClr val="tx1"/>
                </a:solidFill>
                <a:latin typeface="Arial" panose="020B0604020202020204" pitchFamily="34" charset="0"/>
              </a:rPr>
              <a:t/>
            </a:r>
            <a:br>
              <a:rPr lang="en-US" altLang="en-US" sz="3600" u="sng" dirty="0" smtClean="0">
                <a:solidFill>
                  <a:schemeClr val="tx1"/>
                </a:solidFill>
                <a:latin typeface="Arial" panose="020B0604020202020204" pitchFamily="34" charset="0"/>
              </a:rPr>
            </a:br>
            <a:r>
              <a:rPr lang="en-US" altLang="en-US" sz="3200" u="sng" dirty="0" smtClean="0">
                <a:solidFill>
                  <a:schemeClr val="tx1"/>
                </a:solidFill>
                <a:latin typeface="Arial" panose="020B0604020202020204" pitchFamily="34" charset="0"/>
              </a:rPr>
              <a:t>Civilians</a:t>
            </a:r>
            <a:r>
              <a:rPr lang="en-US" altLang="en-US" sz="3200" dirty="0" smtClean="0">
                <a:solidFill>
                  <a:schemeClr val="tx1"/>
                </a:solidFill>
                <a:latin typeface="Arial" panose="020B0604020202020204" pitchFamily="34" charset="0"/>
              </a:rPr>
              <a:t>:  </a:t>
            </a:r>
            <a:br>
              <a:rPr lang="en-US" altLang="en-US" sz="3200" dirty="0" smtClean="0">
                <a:solidFill>
                  <a:schemeClr val="tx1"/>
                </a:solidFill>
                <a:latin typeface="Arial" panose="020B0604020202020204" pitchFamily="34" charset="0"/>
              </a:rPr>
            </a:br>
            <a:r>
              <a:rPr lang="en-US" altLang="en-US" sz="3200" dirty="0" smtClean="0">
                <a:solidFill>
                  <a:schemeClr val="tx1"/>
                </a:solidFill>
                <a:latin typeface="Arial" panose="020B0604020202020204" pitchFamily="34" charset="0"/>
              </a:rPr>
              <a:t>1--death</a:t>
            </a:r>
            <a:br>
              <a:rPr lang="en-US" altLang="en-US" sz="3200" dirty="0" smtClean="0">
                <a:solidFill>
                  <a:schemeClr val="tx1"/>
                </a:solidFill>
                <a:latin typeface="Arial" panose="020B0604020202020204" pitchFamily="34" charset="0"/>
              </a:rPr>
            </a:br>
            <a:r>
              <a:rPr lang="en-US" altLang="en-US" sz="3200" dirty="0" smtClean="0">
                <a:solidFill>
                  <a:schemeClr val="tx1"/>
                </a:solidFill>
                <a:latin typeface="Arial" panose="020B0604020202020204" pitchFamily="34" charset="0"/>
              </a:rPr>
              <a:t>2--taxes</a:t>
            </a:r>
            <a:r>
              <a:rPr lang="en-US" altLang="en-US" sz="1200" dirty="0" smtClean="0">
                <a:solidFill>
                  <a:schemeClr val="tx1"/>
                </a:solidFill>
                <a:latin typeface="Arial" panose="020B0604020202020204" pitchFamily="34" charset="0"/>
              </a:rPr>
              <a:t>    </a:t>
            </a:r>
          </a:p>
        </p:txBody>
      </p:sp>
      <p:sp>
        <p:nvSpPr>
          <p:cNvPr id="59395" name="Rectangle 3"/>
          <p:cNvSpPr>
            <a:spLocks noGrp="1" noChangeArrowheads="1"/>
          </p:cNvSpPr>
          <p:nvPr>
            <p:ph idx="1"/>
          </p:nvPr>
        </p:nvSpPr>
        <p:spPr bwMode="auto">
          <a:xfrm>
            <a:off x="-76200" y="2971800"/>
            <a:ext cx="63246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FontTx/>
              <a:buNone/>
            </a:pPr>
            <a:r>
              <a:rPr lang="en-US" altLang="en-US" sz="4000" b="1" dirty="0" smtClean="0">
                <a:solidFill>
                  <a:schemeClr val="accent2"/>
                </a:solidFill>
                <a:latin typeface="Arial" panose="020B0604020202020204" pitchFamily="34" charset="0"/>
              </a:rPr>
              <a:t>    </a:t>
            </a:r>
          </a:p>
          <a:p>
            <a:pPr eaLnBrk="1" hangingPunct="1">
              <a:buFontTx/>
              <a:buNone/>
            </a:pPr>
            <a:r>
              <a:rPr lang="en-US" altLang="en-US" sz="4000" dirty="0" smtClean="0">
                <a:latin typeface="Arial" panose="020B0604020202020204" pitchFamily="34" charset="0"/>
              </a:rPr>
              <a:t>     </a:t>
            </a:r>
            <a:r>
              <a:rPr lang="en-US" altLang="en-US" u="sng" dirty="0" smtClean="0">
                <a:latin typeface="Arial" panose="020B0604020202020204" pitchFamily="34" charset="0"/>
              </a:rPr>
              <a:t>Retirees</a:t>
            </a:r>
            <a:r>
              <a:rPr lang="en-US" altLang="en-US" dirty="0" smtClean="0">
                <a:latin typeface="Arial" panose="020B0604020202020204" pitchFamily="34" charset="0"/>
              </a:rPr>
              <a:t>:</a:t>
            </a:r>
          </a:p>
          <a:p>
            <a:pPr algn="ctr" eaLnBrk="1" hangingPunct="1">
              <a:buFontTx/>
              <a:buNone/>
            </a:pPr>
            <a:r>
              <a:rPr lang="en-US" altLang="en-US" dirty="0" smtClean="0">
                <a:latin typeface="Arial" panose="020B0604020202020204" pitchFamily="34" charset="0"/>
              </a:rPr>
              <a:t>   3--Can’t outlive retired pay</a:t>
            </a:r>
          </a:p>
          <a:p>
            <a:pPr lvl="1" eaLnBrk="1" hangingPunct="1">
              <a:buFontTx/>
              <a:buNone/>
            </a:pPr>
            <a:r>
              <a:rPr lang="en-US" altLang="en-US" dirty="0" smtClean="0">
                <a:latin typeface="Arial" panose="020B0604020202020204" pitchFamily="34" charset="0"/>
              </a:rPr>
              <a:t>   </a:t>
            </a:r>
            <a:r>
              <a:rPr lang="en-US" altLang="en-US" u="sng" dirty="0" smtClean="0">
                <a:latin typeface="Arial" panose="020B0604020202020204" pitchFamily="34" charset="0"/>
              </a:rPr>
              <a:t>Annuitants:</a:t>
            </a:r>
            <a:r>
              <a:rPr lang="en-US" altLang="en-US" dirty="0" smtClean="0">
                <a:latin typeface="Arial" panose="020B0604020202020204" pitchFamily="34" charset="0"/>
              </a:rPr>
              <a:t> </a:t>
            </a:r>
          </a:p>
          <a:p>
            <a:pPr eaLnBrk="1" hangingPunct="1">
              <a:buFontTx/>
              <a:buNone/>
            </a:pPr>
            <a:r>
              <a:rPr lang="en-US" altLang="en-US" dirty="0" smtClean="0">
                <a:latin typeface="Arial" panose="020B0604020202020204" pitchFamily="34" charset="0"/>
              </a:rPr>
              <a:t>      4--Can’t outlive RCSBP/SBP annuity</a:t>
            </a:r>
          </a:p>
          <a:p>
            <a:pPr eaLnBrk="1" hangingPunct="1">
              <a:buFontTx/>
              <a:buNone/>
            </a:pPr>
            <a:endParaRPr lang="en-US" altLang="en-US" dirty="0" smtClean="0">
              <a:latin typeface="Arial" panose="020B0604020202020204" pitchFamily="34" charset="0"/>
            </a:endParaRPr>
          </a:p>
        </p:txBody>
      </p:sp>
      <p:pic>
        <p:nvPicPr>
          <p:cNvPr id="81924" name="Picture 8" descr="j021657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8997" y="1583610"/>
            <a:ext cx="1381397" cy="126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7244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192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5334000"/>
            <a:ext cx="2362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descr="jobsanger: Poor &lt;strong&gt;Pay&lt;/strong&gt; Higher &lt;strong&gt;Tax&lt;/strong&gt; Rate In Texas Than Th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743199"/>
            <a:ext cx="1636188" cy="1600201"/>
          </a:xfrm>
          <a:prstGeom prst="rect">
            <a:avLst/>
          </a:prstGeom>
        </p:spPr>
      </p:pic>
    </p:spTree>
    <p:extLst>
      <p:ext uri="{BB962C8B-B14F-4D97-AF65-F5344CB8AC3E}">
        <p14:creationId xmlns:p14="http://schemas.microsoft.com/office/powerpoint/2010/main" val="27593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additive="base">
                                        <p:cTn id="13" dur="500" fill="hold"/>
                                        <p:tgtEl>
                                          <p:spTgt spid="5939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additive="base">
                                        <p:cTn id="19" dur="500" fill="hold"/>
                                        <p:tgtEl>
                                          <p:spTgt spid="5939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anim calcmode="lin" valueType="num">
                                      <p:cBhvr additive="base">
                                        <p:cTn id="25" dur="500" fill="hold"/>
                                        <p:tgtEl>
                                          <p:spTgt spid="5939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9395">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9395">
                                            <p:txEl>
                                              <p:pRg st="3" end="3"/>
                                            </p:txEl>
                                          </p:spTgt>
                                        </p:tgtEl>
                                        <p:attrNameLst>
                                          <p:attrName>style.visibility</p:attrName>
                                        </p:attrNameLst>
                                      </p:cBhvr>
                                      <p:to>
                                        <p:strVal val="visible"/>
                                      </p:to>
                                    </p:set>
                                    <p:anim calcmode="lin" valueType="num">
                                      <p:cBhvr additive="base">
                                        <p:cTn id="29" dur="500" fill="hold"/>
                                        <p:tgtEl>
                                          <p:spTgt spid="5939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 calcmode="lin" valueType="num">
                                      <p:cBhvr additive="base">
                                        <p:cTn id="35" dur="500" fill="hold"/>
                                        <p:tgtEl>
                                          <p:spTgt spid="5939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autoUpdateAnimBg="0"/>
      <p:bldP spid="593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0" y="762000"/>
            <a:ext cx="5715000" cy="914400"/>
          </a:xfrm>
          <a:ln w="12700">
            <a:miter lim="800000"/>
            <a:headEnd/>
            <a:tailEnd/>
          </a:ln>
        </p:spPr>
        <p:txBody>
          <a:bodyPr vert="horz" wrap="square" lIns="90488" tIns="44450" rIns="90488" bIns="44450" numCol="1" anchor="ctr" anchorCtr="0" compatLnSpc="1">
            <a:prstTxWarp prst="textNoShape">
              <a:avLst/>
            </a:prstTxWarp>
          </a:bodyPr>
          <a:lstStyle/>
          <a:p>
            <a:pPr eaLnBrk="1" hangingPunct="1">
              <a:defRPr/>
            </a:pPr>
            <a:r>
              <a:rPr lang="en-US" sz="3600" dirty="0" smtClean="0">
                <a:solidFill>
                  <a:schemeClr val="tx1"/>
                </a:solidFill>
                <a:effectLst>
                  <a:outerShdw blurRad="38100" dist="38100" dir="2700000" algn="tl">
                    <a:srgbClr val="C0C0C0"/>
                  </a:outerShdw>
                </a:effectLst>
              </a:rPr>
              <a:t>       </a:t>
            </a:r>
            <a:r>
              <a:rPr lang="en-US" sz="3600" u="sng" dirty="0" smtClean="0">
                <a:solidFill>
                  <a:schemeClr val="tx1"/>
                </a:solidFill>
                <a:effectLst>
                  <a:outerShdw blurRad="38100" dist="38100" dir="2700000" algn="tl">
                    <a:srgbClr val="C0C0C0"/>
                  </a:outerShdw>
                </a:effectLst>
              </a:rPr>
              <a:t>RC</a:t>
            </a:r>
            <a:r>
              <a:rPr lang="en-US" sz="3600" i="1" u="sng" dirty="0" smtClean="0">
                <a:solidFill>
                  <a:schemeClr val="tx1"/>
                </a:solidFill>
                <a:effectLst>
                  <a:outerShdw blurRad="38100" dist="38100" dir="2700000" algn="tl">
                    <a:srgbClr val="C0C0C0"/>
                  </a:outerShdw>
                </a:effectLst>
              </a:rPr>
              <a:t>SBP POSITIVES</a:t>
            </a:r>
            <a:endParaRPr lang="en-US" sz="3600" u="sng" dirty="0" smtClean="0">
              <a:solidFill>
                <a:schemeClr val="tx1"/>
              </a:solidFill>
              <a:effectLst>
                <a:outerShdw blurRad="38100" dist="38100" dir="2700000" algn="tl">
                  <a:srgbClr val="C0C0C0"/>
                </a:outerShdw>
              </a:effectLst>
            </a:endParaRPr>
          </a:p>
        </p:txBody>
      </p:sp>
      <p:sp>
        <p:nvSpPr>
          <p:cNvPr id="88067" name="Rectangle 3"/>
          <p:cNvSpPr>
            <a:spLocks noGrp="1" noChangeArrowheads="1"/>
          </p:cNvSpPr>
          <p:nvPr>
            <p:ph idx="1"/>
          </p:nvPr>
        </p:nvSpPr>
        <p:spPr bwMode="auto">
          <a:xfrm>
            <a:off x="291517" y="2153873"/>
            <a:ext cx="88392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lnSpc>
                <a:spcPct val="80000"/>
              </a:lnSpc>
              <a:buClr>
                <a:srgbClr val="E5405D"/>
              </a:buClr>
            </a:pPr>
            <a:r>
              <a:rPr lang="en-US" altLang="en-US" sz="2400" b="1" dirty="0" smtClean="0">
                <a:solidFill>
                  <a:srgbClr val="FF0000"/>
                </a:solidFill>
                <a:latin typeface="Arial" panose="020B0604020202020204" pitchFamily="34" charset="0"/>
              </a:rPr>
              <a:t>Only way to provide an annuity based on your eligibility for retirement if you die prior to your non-regular  retirement </a:t>
            </a:r>
          </a:p>
          <a:p>
            <a:pPr eaLnBrk="1" hangingPunct="1">
              <a:lnSpc>
                <a:spcPct val="80000"/>
              </a:lnSpc>
              <a:buClr>
                <a:srgbClr val="E5405D"/>
              </a:buClr>
            </a:pPr>
            <a:r>
              <a:rPr lang="en-US" altLang="en-US" sz="2400" b="1" dirty="0" smtClean="0">
                <a:solidFill>
                  <a:srgbClr val="FF0000"/>
                </a:solidFill>
                <a:latin typeface="Arial" panose="020B0604020202020204" pitchFamily="34" charset="0"/>
              </a:rPr>
              <a:t>Tax-free premiums</a:t>
            </a:r>
          </a:p>
          <a:p>
            <a:pPr eaLnBrk="1" hangingPunct="1">
              <a:lnSpc>
                <a:spcPct val="80000"/>
              </a:lnSpc>
              <a:buClr>
                <a:srgbClr val="E5405D"/>
              </a:buClr>
            </a:pPr>
            <a:r>
              <a:rPr lang="en-US" altLang="en-US" sz="2400" b="1" dirty="0" smtClean="0">
                <a:solidFill>
                  <a:srgbClr val="FF0000"/>
                </a:solidFill>
                <a:latin typeface="Arial" panose="020B0604020202020204" pitchFamily="34" charset="0"/>
              </a:rPr>
              <a:t>Inflation-adjusted annuity</a:t>
            </a:r>
            <a:endParaRPr lang="en-US" altLang="en-US" sz="2400" b="1" dirty="0" smtClean="0">
              <a:latin typeface="Arial" panose="020B0604020202020204" pitchFamily="34" charset="0"/>
            </a:endParaRPr>
          </a:p>
          <a:p>
            <a:pPr eaLnBrk="1" hangingPunct="1">
              <a:lnSpc>
                <a:spcPct val="80000"/>
              </a:lnSpc>
              <a:buClr>
                <a:srgbClr val="E5405D"/>
              </a:buClr>
            </a:pPr>
            <a:r>
              <a:rPr lang="en-US" altLang="en-US" sz="2400" b="1" dirty="0" smtClean="0">
                <a:solidFill>
                  <a:srgbClr val="FF0000"/>
                </a:solidFill>
                <a:latin typeface="Arial" panose="020B0604020202020204" pitchFamily="34" charset="0"/>
              </a:rPr>
              <a:t>Level-term plan annuity of 55 percent  </a:t>
            </a:r>
          </a:p>
          <a:p>
            <a:pPr eaLnBrk="1" hangingPunct="1">
              <a:lnSpc>
                <a:spcPct val="80000"/>
              </a:lnSpc>
            </a:pPr>
            <a:r>
              <a:rPr lang="en-US" altLang="en-US" sz="2400" b="1" dirty="0" smtClean="0">
                <a:latin typeface="Arial" panose="020B0604020202020204" pitchFamily="34" charset="0"/>
              </a:rPr>
              <a:t>“Paid-up” after 30 years paying premiums + age 70</a:t>
            </a:r>
          </a:p>
          <a:p>
            <a:pPr eaLnBrk="1" hangingPunct="1">
              <a:lnSpc>
                <a:spcPct val="80000"/>
              </a:lnSpc>
            </a:pPr>
            <a:r>
              <a:rPr lang="en-US" altLang="en-US" sz="2400" b="1" dirty="0" smtClean="0">
                <a:latin typeface="Arial" panose="020B0604020202020204" pitchFamily="34" charset="0"/>
              </a:rPr>
              <a:t>Annuitants cannot outlive RCSBP/SBP annuity</a:t>
            </a:r>
          </a:p>
          <a:p>
            <a:pPr eaLnBrk="1" hangingPunct="1">
              <a:lnSpc>
                <a:spcPct val="80000"/>
              </a:lnSpc>
            </a:pPr>
            <a:r>
              <a:rPr lang="en-US" altLang="en-US" sz="2400" b="1" dirty="0" smtClean="0">
                <a:latin typeface="Arial" panose="020B0604020202020204" pitchFamily="34" charset="0"/>
              </a:rPr>
              <a:t>Age, health, smoking, sex, lifestyle -- not considered</a:t>
            </a:r>
          </a:p>
          <a:p>
            <a:pPr eaLnBrk="1" hangingPunct="1">
              <a:lnSpc>
                <a:spcPct val="80000"/>
              </a:lnSpc>
            </a:pPr>
            <a:r>
              <a:rPr lang="en-US" altLang="en-US" sz="2400" b="1" dirty="0" smtClean="0">
                <a:latin typeface="Arial" panose="020B0604020202020204" pitchFamily="34" charset="0"/>
              </a:rPr>
              <a:t>Can only be changed by Congress</a:t>
            </a:r>
          </a:p>
          <a:p>
            <a:pPr eaLnBrk="1" hangingPunct="1">
              <a:lnSpc>
                <a:spcPct val="80000"/>
              </a:lnSpc>
            </a:pPr>
            <a:r>
              <a:rPr lang="en-US" altLang="en-US" sz="2400" b="1" dirty="0" smtClean="0">
                <a:latin typeface="Arial" panose="020B0604020202020204" pitchFamily="34" charset="0"/>
              </a:rPr>
              <a:t>Income safety net; peace of mind</a:t>
            </a:r>
          </a:p>
        </p:txBody>
      </p:sp>
      <p:sp>
        <p:nvSpPr>
          <p:cNvPr id="88075" name="Rectangle 11"/>
          <p:cNvSpPr>
            <a:spLocks noChangeArrowheads="1"/>
          </p:cNvSpPr>
          <p:nvPr/>
        </p:nvSpPr>
        <p:spPr bwMode="auto">
          <a:xfrm>
            <a:off x="6629400" y="152400"/>
            <a:ext cx="1143000" cy="14478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sp>
        <p:nvSpPr>
          <p:cNvPr id="88079" name="Rectangle 15"/>
          <p:cNvSpPr>
            <a:spLocks noChangeArrowheads="1"/>
          </p:cNvSpPr>
          <p:nvPr/>
        </p:nvSpPr>
        <p:spPr bwMode="auto">
          <a:xfrm>
            <a:off x="7162800" y="381000"/>
            <a:ext cx="1143000" cy="609600"/>
          </a:xfrm>
          <a:prstGeom prst="rect">
            <a:avLst/>
          </a:prstGeom>
          <a:noFill/>
          <a:ln w="12700">
            <a:noFill/>
            <a:miter lim="800000"/>
            <a:headEnd/>
            <a:tailEnd/>
          </a:ln>
          <a:effectLst/>
        </p:spPr>
        <p:txBody>
          <a:bodyPr wrap="none" anchor="ctr"/>
          <a:lstStyle/>
          <a:p>
            <a:pPr algn="ctr">
              <a:defRPr/>
            </a:pPr>
            <a:endParaRPr lang="en-US" sz="9600" b="1" dirty="0">
              <a:solidFill>
                <a:schemeClr val="accent1"/>
              </a:solidFill>
              <a:effectLst>
                <a:outerShdw blurRad="38100" dist="38100" dir="2700000" algn="tl">
                  <a:srgbClr val="C0C0C0"/>
                </a:outerShdw>
              </a:effectLst>
              <a:latin typeface="Arial" charset="0"/>
            </a:endParaRPr>
          </a:p>
        </p:txBody>
      </p:sp>
      <p:pic>
        <p:nvPicPr>
          <p:cNvPr id="2" name="Picture 1" descr="Image vectorielle gratuite: Plus, Vert, Bouton, Ajoute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685800"/>
            <a:ext cx="1447800" cy="1397726"/>
          </a:xfrm>
          <a:prstGeom prst="rect">
            <a:avLst/>
          </a:prstGeom>
        </p:spPr>
      </p:pic>
    </p:spTree>
    <p:extLst>
      <p:ext uri="{BB962C8B-B14F-4D97-AF65-F5344CB8AC3E}">
        <p14:creationId xmlns:p14="http://schemas.microsoft.com/office/powerpoint/2010/main" val="582011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 calcmode="lin" valueType="num">
                                      <p:cBhvr additive="base">
                                        <p:cTn id="37" dur="500" fill="hold"/>
                                        <p:tgtEl>
                                          <p:spTgt spid="880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88067">
                                            <p:txEl>
                                              <p:pRg st="6" end="6"/>
                                            </p:txEl>
                                          </p:spTgt>
                                        </p:tgtEl>
                                        <p:attrNameLst>
                                          <p:attrName>style.visibility</p:attrName>
                                        </p:attrNameLst>
                                      </p:cBhvr>
                                      <p:to>
                                        <p:strVal val="visible"/>
                                      </p:to>
                                    </p:set>
                                    <p:anim calcmode="lin" valueType="num">
                                      <p:cBhvr additive="base">
                                        <p:cTn id="43" dur="500" fill="hold"/>
                                        <p:tgtEl>
                                          <p:spTgt spid="880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7">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88067">
                                            <p:txEl>
                                              <p:pRg st="7" end="7"/>
                                            </p:txEl>
                                          </p:spTgt>
                                        </p:tgtEl>
                                        <p:attrNameLst>
                                          <p:attrName>style.visibility</p:attrName>
                                        </p:attrNameLst>
                                      </p:cBhvr>
                                      <p:to>
                                        <p:strVal val="visible"/>
                                      </p:to>
                                    </p:set>
                                    <p:anim calcmode="lin" valueType="num">
                                      <p:cBhvr additive="base">
                                        <p:cTn id="49" dur="500" fill="hold"/>
                                        <p:tgtEl>
                                          <p:spTgt spid="880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806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88067">
                                            <p:txEl>
                                              <p:pRg st="8" end="8"/>
                                            </p:txEl>
                                          </p:spTgt>
                                        </p:tgtEl>
                                        <p:attrNameLst>
                                          <p:attrName>style.visibility</p:attrName>
                                        </p:attrNameLst>
                                      </p:cBhvr>
                                      <p:to>
                                        <p:strVal val="visible"/>
                                      </p:to>
                                    </p:set>
                                    <p:anim calcmode="lin" valueType="num">
                                      <p:cBhvr additive="base">
                                        <p:cTn id="55" dur="500" fill="hold"/>
                                        <p:tgtEl>
                                          <p:spTgt spid="880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8067">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0" y="838200"/>
            <a:ext cx="7772400"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3200" u="sng" dirty="0" smtClean="0">
                <a:solidFill>
                  <a:schemeClr val="tx1"/>
                </a:solidFill>
                <a:latin typeface="Arial" panose="020B0604020202020204" pitchFamily="34" charset="0"/>
              </a:rPr>
              <a:t>Four Main Points When Comparing RCSBP and SBP to Life Insurance</a:t>
            </a:r>
          </a:p>
        </p:txBody>
      </p:sp>
      <p:sp>
        <p:nvSpPr>
          <p:cNvPr id="67587" name="Rectangle 3"/>
          <p:cNvSpPr>
            <a:spLocks noGrp="1" noChangeArrowheads="1"/>
          </p:cNvSpPr>
          <p:nvPr>
            <p:ph idx="1"/>
          </p:nvPr>
        </p:nvSpPr>
        <p:spPr bwMode="auto">
          <a:xfrm>
            <a:off x="228600" y="2438400"/>
            <a:ext cx="8534400" cy="358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Clr>
                <a:schemeClr val="accent2"/>
              </a:buClr>
            </a:pPr>
            <a:r>
              <a:rPr lang="en-US" altLang="en-US" sz="2400" dirty="0" smtClean="0">
                <a:latin typeface="Arial" panose="020B0604020202020204" pitchFamily="34" charset="0"/>
              </a:rPr>
              <a:t>It takes a</a:t>
            </a:r>
            <a:r>
              <a:rPr lang="en-US" altLang="en-US" sz="2400" dirty="0" smtClean="0">
                <a:solidFill>
                  <a:schemeClr val="accent2"/>
                </a:solidFill>
                <a:latin typeface="Arial" panose="020B0604020202020204" pitchFamily="34" charset="0"/>
              </a:rPr>
              <a:t> </a:t>
            </a:r>
            <a:r>
              <a:rPr lang="en-US" altLang="en-US" sz="2400" u="sng" dirty="0" smtClean="0">
                <a:solidFill>
                  <a:srgbClr val="E5405D"/>
                </a:solidFill>
                <a:latin typeface="Arial" panose="020B0604020202020204" pitchFamily="34" charset="0"/>
              </a:rPr>
              <a:t>surprising</a:t>
            </a:r>
            <a:r>
              <a:rPr lang="en-US" altLang="en-US" sz="2400" dirty="0" smtClean="0">
                <a:solidFill>
                  <a:schemeClr val="accent2"/>
                </a:solidFill>
                <a:latin typeface="Arial" panose="020B0604020202020204" pitchFamily="34" charset="0"/>
              </a:rPr>
              <a:t> </a:t>
            </a:r>
            <a:r>
              <a:rPr lang="en-US" altLang="en-US" sz="2400" dirty="0" smtClean="0">
                <a:latin typeface="Arial" panose="020B0604020202020204" pitchFamily="34" charset="0"/>
              </a:rPr>
              <a:t>amount of insurance to do for the spouse what SBP will (based on averages).</a:t>
            </a:r>
          </a:p>
          <a:p>
            <a:pPr eaLnBrk="1" hangingPunct="1">
              <a:buClr>
                <a:schemeClr val="accent2"/>
              </a:buClr>
            </a:pPr>
            <a:r>
              <a:rPr lang="en-US" altLang="en-US" sz="2400" dirty="0" smtClean="0">
                <a:latin typeface="Arial" panose="020B0604020202020204" pitchFamily="34" charset="0"/>
              </a:rPr>
              <a:t>It will take</a:t>
            </a:r>
            <a:r>
              <a:rPr lang="en-US" altLang="en-US" sz="2400" dirty="0" smtClean="0">
                <a:solidFill>
                  <a:schemeClr val="accent2"/>
                </a:solidFill>
                <a:latin typeface="Arial" panose="020B0604020202020204" pitchFamily="34" charset="0"/>
              </a:rPr>
              <a:t> </a:t>
            </a:r>
            <a:r>
              <a:rPr lang="en-US" altLang="en-US" sz="2400" u="sng" dirty="0" smtClean="0">
                <a:solidFill>
                  <a:srgbClr val="E5405D"/>
                </a:solidFill>
                <a:latin typeface="Arial" panose="020B0604020202020204" pitchFamily="34" charset="0"/>
              </a:rPr>
              <a:t>a lot more</a:t>
            </a:r>
            <a:r>
              <a:rPr lang="en-US" altLang="en-US" sz="2400" dirty="0" smtClean="0">
                <a:solidFill>
                  <a:schemeClr val="accent2"/>
                </a:solidFill>
                <a:latin typeface="Arial" panose="020B0604020202020204" pitchFamily="34" charset="0"/>
              </a:rPr>
              <a:t> </a:t>
            </a:r>
            <a:r>
              <a:rPr lang="en-US" altLang="en-US" sz="2400" dirty="0" smtClean="0">
                <a:latin typeface="Arial" panose="020B0604020202020204" pitchFamily="34" charset="0"/>
              </a:rPr>
              <a:t>insurance if the spouse outlives the retiree by the longest period of time.</a:t>
            </a:r>
          </a:p>
          <a:p>
            <a:pPr eaLnBrk="1" hangingPunct="1">
              <a:buClr>
                <a:schemeClr val="accent2"/>
              </a:buClr>
            </a:pPr>
            <a:r>
              <a:rPr lang="en-US" altLang="en-US" sz="2400" dirty="0" smtClean="0">
                <a:latin typeface="Arial" panose="020B0604020202020204" pitchFamily="34" charset="0"/>
              </a:rPr>
              <a:t>The amount of insurance needed over time</a:t>
            </a:r>
            <a:r>
              <a:rPr lang="en-US" altLang="en-US" sz="2400" dirty="0" smtClean="0">
                <a:solidFill>
                  <a:schemeClr val="accent2"/>
                </a:solidFill>
                <a:latin typeface="Arial" panose="020B0604020202020204" pitchFamily="34" charset="0"/>
              </a:rPr>
              <a:t> </a:t>
            </a:r>
            <a:r>
              <a:rPr lang="en-US" altLang="en-US" sz="2400" u="sng" dirty="0" smtClean="0">
                <a:solidFill>
                  <a:srgbClr val="E5405D"/>
                </a:solidFill>
                <a:latin typeface="Arial" panose="020B0604020202020204" pitchFamily="34" charset="0"/>
              </a:rPr>
              <a:t>rises due to inflation</a:t>
            </a:r>
            <a:r>
              <a:rPr lang="en-US" altLang="en-US" sz="2400" dirty="0" smtClean="0">
                <a:solidFill>
                  <a:schemeClr val="accent2"/>
                </a:solidFill>
                <a:latin typeface="Arial" panose="020B0604020202020204" pitchFamily="34" charset="0"/>
              </a:rPr>
              <a:t>.</a:t>
            </a:r>
          </a:p>
          <a:p>
            <a:pPr eaLnBrk="1" hangingPunct="1">
              <a:buClr>
                <a:schemeClr val="accent2"/>
              </a:buClr>
            </a:pPr>
            <a:r>
              <a:rPr lang="en-US" altLang="en-US" sz="2400" dirty="0" smtClean="0">
                <a:latin typeface="Arial" panose="020B0604020202020204" pitchFamily="34" charset="0"/>
              </a:rPr>
              <a:t>Even though insurance may appear to be an inexpensive “alternative” </a:t>
            </a:r>
            <a:r>
              <a:rPr lang="en-US" altLang="en-US" sz="2400" i="1" dirty="0" smtClean="0">
                <a:latin typeface="Arial" panose="020B0604020202020204" pitchFamily="34" charset="0"/>
              </a:rPr>
              <a:t>at retirement</a:t>
            </a:r>
            <a:r>
              <a:rPr lang="en-US" altLang="en-US" sz="2400" dirty="0" smtClean="0">
                <a:latin typeface="Arial" panose="020B0604020202020204" pitchFamily="34" charset="0"/>
              </a:rPr>
              <a:t>, it’s</a:t>
            </a:r>
            <a:r>
              <a:rPr lang="en-US" altLang="en-US" sz="2400" dirty="0" smtClean="0">
                <a:solidFill>
                  <a:schemeClr val="accent2"/>
                </a:solidFill>
                <a:latin typeface="Arial" panose="020B0604020202020204" pitchFamily="34" charset="0"/>
              </a:rPr>
              <a:t> </a:t>
            </a:r>
            <a:r>
              <a:rPr lang="en-US" altLang="en-US" sz="2400" u="sng" dirty="0" smtClean="0">
                <a:solidFill>
                  <a:srgbClr val="E5405D"/>
                </a:solidFill>
                <a:latin typeface="Arial" panose="020B0604020202020204" pitchFamily="34" charset="0"/>
              </a:rPr>
              <a:t>harder to obtain &amp; increasingly expensive</a:t>
            </a:r>
            <a:r>
              <a:rPr lang="en-US" altLang="en-US" sz="2400" dirty="0" smtClean="0">
                <a:solidFill>
                  <a:schemeClr val="accent2"/>
                </a:solidFill>
                <a:latin typeface="Arial" panose="020B0604020202020204" pitchFamily="34" charset="0"/>
              </a:rPr>
              <a:t> </a:t>
            </a:r>
            <a:r>
              <a:rPr lang="en-US" altLang="en-US" sz="2400" dirty="0" smtClean="0">
                <a:latin typeface="Arial" panose="020B0604020202020204" pitchFamily="34" charset="0"/>
              </a:rPr>
              <a:t>as you age.</a:t>
            </a:r>
          </a:p>
        </p:txBody>
      </p:sp>
      <p:pic>
        <p:nvPicPr>
          <p:cNvPr id="8602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066800"/>
            <a:ext cx="160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159320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bwMode="auto">
          <a:xfrm>
            <a:off x="762000" y="381000"/>
            <a:ext cx="7772400" cy="1219200"/>
          </a:xfrm>
          <a:ln w="12700">
            <a:miter lim="800000"/>
            <a:headEnd/>
            <a:tailEnd/>
          </a:ln>
        </p:spPr>
        <p:txBody>
          <a:bodyPr vert="horz" wrap="square" lIns="90488" tIns="44450" rIns="90488" bIns="44450" numCol="1" anchor="ctr" anchorCtr="0" compatLnSpc="1">
            <a:prstTxWarp prst="textNoShape">
              <a:avLst/>
            </a:prstTxWarp>
          </a:bodyPr>
          <a:lstStyle/>
          <a:p>
            <a:pPr eaLnBrk="1" hangingPunct="1">
              <a:defRPr/>
            </a:pPr>
            <a:r>
              <a:rPr lang="en-US" sz="1200" dirty="0" smtClean="0">
                <a:effectLst>
                  <a:outerShdw blurRad="38100" dist="38100" dir="2700000" algn="tl">
                    <a:srgbClr val="C0C0C0"/>
                  </a:outerShdw>
                </a:effectLst>
              </a:rPr>
              <a:t/>
            </a:r>
            <a:br>
              <a:rPr lang="en-US" sz="1200" dirty="0" smtClean="0">
                <a:effectLst>
                  <a:outerShdw blurRad="38100" dist="38100" dir="2700000" algn="tl">
                    <a:srgbClr val="C0C0C0"/>
                  </a:outerShdw>
                </a:effectLst>
              </a:rPr>
            </a:br>
            <a:r>
              <a:rPr lang="en-US" sz="3200" u="sng" dirty="0" smtClean="0">
                <a:solidFill>
                  <a:schemeClr val="tx1"/>
                </a:solidFill>
                <a:effectLst>
                  <a:outerShdw blurRad="38100" dist="38100" dir="2700000" algn="tl">
                    <a:srgbClr val="C0C0C0"/>
                  </a:outerShdw>
                </a:effectLst>
              </a:rPr>
              <a:t>HQDA’s </a:t>
            </a:r>
            <a:r>
              <a:rPr lang="en-US" sz="3200" u="sng" dirty="0" smtClean="0">
                <a:solidFill>
                  <a:schemeClr val="tx1"/>
                </a:solidFill>
              </a:rPr>
              <a:t>Advice To All Retiring Soldiers</a:t>
            </a:r>
            <a:r>
              <a:rPr lang="en-US" sz="3200" dirty="0" smtClean="0">
                <a:solidFill>
                  <a:schemeClr val="tx1"/>
                </a:solidFill>
              </a:rPr>
              <a:t> </a:t>
            </a:r>
            <a:r>
              <a:rPr lang="en-US" sz="3200" dirty="0" smtClean="0">
                <a:solidFill>
                  <a:schemeClr val="tx1"/>
                </a:solidFill>
                <a:effectLst>
                  <a:outerShdw blurRad="38100" dist="38100" dir="2700000" algn="tl">
                    <a:srgbClr val="C0C0C0"/>
                  </a:outerShdw>
                </a:effectLst>
              </a:rPr>
              <a:t/>
            </a:r>
            <a:br>
              <a:rPr lang="en-US" sz="3200" dirty="0" smtClean="0">
                <a:solidFill>
                  <a:schemeClr val="tx1"/>
                </a:solidFill>
                <a:effectLst>
                  <a:outerShdw blurRad="38100" dist="38100" dir="2700000" algn="tl">
                    <a:srgbClr val="C0C0C0"/>
                  </a:outerShdw>
                </a:effectLst>
              </a:rPr>
            </a:br>
            <a:endParaRPr lang="en-US" sz="3200" dirty="0" smtClean="0">
              <a:solidFill>
                <a:schemeClr val="tx1"/>
              </a:solidFill>
              <a:effectLst>
                <a:outerShdw blurRad="38100" dist="38100" dir="2700000" algn="tl">
                  <a:srgbClr val="C0C0C0"/>
                </a:outerShdw>
              </a:effectLst>
            </a:endParaRPr>
          </a:p>
        </p:txBody>
      </p:sp>
      <p:sp>
        <p:nvSpPr>
          <p:cNvPr id="88067" name="Rectangle 3"/>
          <p:cNvSpPr>
            <a:spLocks noGrp="1" noChangeArrowheads="1"/>
          </p:cNvSpPr>
          <p:nvPr>
            <p:ph type="subTitle" idx="1"/>
          </p:nvPr>
        </p:nvSpPr>
        <p:spPr bwMode="auto">
          <a:xfrm>
            <a:off x="304800" y="2133600"/>
            <a:ext cx="78486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algn="l" eaLnBrk="1" hangingPunct="1"/>
            <a:r>
              <a:rPr lang="en-US" altLang="en-US" sz="4000" dirty="0" smtClean="0">
                <a:latin typeface="Arial" panose="020B0604020202020204" pitchFamily="34" charset="0"/>
              </a:rPr>
              <a:t>	</a:t>
            </a:r>
            <a:r>
              <a:rPr lang="en-US" altLang="en-US" sz="4800" dirty="0" smtClean="0">
                <a:solidFill>
                  <a:schemeClr val="tx1"/>
                </a:solidFill>
                <a:latin typeface="Arial" panose="020B0604020202020204" pitchFamily="34" charset="0"/>
              </a:rPr>
              <a:t>“Do not forfeit RCSBP without having full knowledge of what you are giving up.”</a:t>
            </a:r>
          </a:p>
          <a:p>
            <a:pPr marL="342900" indent="-342900" algn="l" eaLnBrk="1" hangingPunct="1"/>
            <a:r>
              <a:rPr lang="en-US" altLang="en-US" sz="4400" i="1" dirty="0" smtClean="0">
                <a:solidFill>
                  <a:schemeClr val="tx1"/>
                </a:solidFill>
                <a:latin typeface="Arial" panose="020B0604020202020204" pitchFamily="34" charset="0"/>
              </a:rPr>
              <a:t>		 </a:t>
            </a:r>
            <a:r>
              <a:rPr lang="en-US" altLang="en-US" i="1" dirty="0" smtClean="0">
                <a:solidFill>
                  <a:schemeClr val="tx1"/>
                </a:solidFill>
                <a:latin typeface="Arial" panose="020B0604020202020204" pitchFamily="34" charset="0"/>
              </a:rPr>
              <a:t>(Chief, Army Retirement Services</a:t>
            </a:r>
            <a:r>
              <a:rPr lang="en-US" altLang="en-US" b="1" i="1" dirty="0" smtClean="0">
                <a:solidFill>
                  <a:schemeClr val="tx1"/>
                </a:solidFill>
                <a:latin typeface="Arial" panose="020B0604020202020204" pitchFamily="34" charset="0"/>
              </a:rPr>
              <a:t>)</a:t>
            </a:r>
          </a:p>
        </p:txBody>
      </p:sp>
      <p:pic>
        <p:nvPicPr>
          <p:cNvPr id="88068" name="Picture 14" descr="pe06552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43000"/>
            <a:ext cx="19050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94418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bwMode="auto">
          <a:xfrm>
            <a:off x="1120775" y="512944"/>
            <a:ext cx="6553200" cy="8382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defRPr/>
            </a:pPr>
            <a:r>
              <a:rPr lang="en-US" sz="3200" i="1" u="sng" dirty="0" smtClean="0">
                <a:solidFill>
                  <a:schemeClr val="tx1"/>
                </a:solidFill>
                <a:effectLst>
                  <a:outerShdw blurRad="38100" dist="38100" dir="2700000" algn="tl">
                    <a:srgbClr val="C0C0C0"/>
                  </a:outerShdw>
                </a:effectLst>
              </a:rPr>
              <a:t>For More RCSBP Information….</a:t>
            </a:r>
            <a:endParaRPr lang="en-US" sz="3200" u="sng" dirty="0" smtClean="0">
              <a:solidFill>
                <a:schemeClr val="tx1"/>
              </a:solidFill>
            </a:endParaRPr>
          </a:p>
        </p:txBody>
      </p:sp>
      <p:sp>
        <p:nvSpPr>
          <p:cNvPr id="90115" name="Rectangle 3"/>
          <p:cNvSpPr>
            <a:spLocks noGrp="1" noChangeArrowheads="1"/>
          </p:cNvSpPr>
          <p:nvPr>
            <p:ph idx="1"/>
          </p:nvPr>
        </p:nvSpPr>
        <p:spPr bwMode="auto">
          <a:xfrm>
            <a:off x="304800" y="1436589"/>
            <a:ext cx="8534400" cy="4800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altLang="en-US" i="1" u="sng" dirty="0" smtClean="0">
                <a:latin typeface="Arial" panose="020B0604020202020204" pitchFamily="34" charset="0"/>
              </a:rPr>
              <a:t>Log on to</a:t>
            </a:r>
            <a:r>
              <a:rPr lang="en-US" altLang="en-US" i="1" dirty="0" smtClean="0">
                <a:latin typeface="Arial" panose="020B0604020202020204" pitchFamily="34" charset="0"/>
              </a:rPr>
              <a:t>:     </a:t>
            </a:r>
          </a:p>
          <a:p>
            <a:pPr eaLnBrk="1" hangingPunct="1">
              <a:lnSpc>
                <a:spcPct val="90000"/>
              </a:lnSpc>
              <a:buFontTx/>
              <a:buNone/>
            </a:pPr>
            <a:r>
              <a:rPr lang="en-US" altLang="en-US" dirty="0" smtClean="0">
                <a:solidFill>
                  <a:srgbClr val="0070C0"/>
                </a:solidFill>
                <a:latin typeface="Arial" panose="020B0604020202020204" pitchFamily="34" charset="0"/>
              </a:rPr>
              <a:t>   </a:t>
            </a:r>
            <a:r>
              <a:rPr lang="en-US" altLang="en-US" i="1" u="sng" dirty="0" smtClean="0">
                <a:solidFill>
                  <a:srgbClr val="0070C0"/>
                </a:solidFill>
                <a:latin typeface="Arial" panose="020B0604020202020204" pitchFamily="34" charset="0"/>
                <a:hlinkClick r:id="rId3"/>
              </a:rPr>
              <a:t>http://soldierforlife.army.mil/retirement/</a:t>
            </a:r>
            <a:r>
              <a:rPr lang="en-US" altLang="en-US" u="sng" dirty="0" smtClean="0">
                <a:solidFill>
                  <a:srgbClr val="0070C0"/>
                </a:solidFill>
                <a:latin typeface="Arial" panose="020B0604020202020204" pitchFamily="34" charset="0"/>
              </a:rPr>
              <a:t> </a:t>
            </a:r>
            <a:r>
              <a:rPr lang="en-US" altLang="en-US" i="1" u="sng" dirty="0" smtClean="0">
                <a:solidFill>
                  <a:srgbClr val="4B1DF3"/>
                </a:solidFill>
                <a:latin typeface="Arial" panose="020B0604020202020204" pitchFamily="34" charset="0"/>
              </a:rPr>
              <a:t>https</a:t>
            </a:r>
            <a:r>
              <a:rPr lang="en-US" altLang="en-US" i="1" u="sng" dirty="0">
                <a:solidFill>
                  <a:srgbClr val="4B1DF3"/>
                </a:solidFill>
                <a:latin typeface="Arial" panose="020B0604020202020204" pitchFamily="34" charset="0"/>
              </a:rPr>
              <a:t>://www.hrc.army.mil/content/Reserve%20Component%20Retirements</a:t>
            </a:r>
            <a:endParaRPr lang="en-US" altLang="en-US" i="1" u="sng" dirty="0" smtClean="0">
              <a:solidFill>
                <a:srgbClr val="4B1DF3"/>
              </a:solidFill>
              <a:latin typeface="Arial" panose="020B0604020202020204" pitchFamily="34" charset="0"/>
            </a:endParaRPr>
          </a:p>
          <a:p>
            <a:pPr eaLnBrk="1" hangingPunct="1">
              <a:lnSpc>
                <a:spcPct val="90000"/>
              </a:lnSpc>
              <a:buFontTx/>
              <a:buNone/>
            </a:pPr>
            <a:r>
              <a:rPr lang="en-US" altLang="en-US" dirty="0" smtClean="0">
                <a:solidFill>
                  <a:srgbClr val="00B0F0"/>
                </a:solidFill>
                <a:latin typeface="Arial" panose="020B0604020202020204" pitchFamily="34" charset="0"/>
              </a:rPr>
              <a:t>   </a:t>
            </a:r>
            <a:r>
              <a:rPr lang="en-US" altLang="en-US" u="sng" dirty="0" smtClean="0">
                <a:solidFill>
                  <a:srgbClr val="00B0F0"/>
                </a:solidFill>
                <a:latin typeface="Arial" panose="020B0604020202020204" pitchFamily="34" charset="0"/>
                <a:hlinkClick r:id="rId4"/>
              </a:rPr>
              <a:t>http://myarmybenefits.us.army.mil/</a:t>
            </a:r>
            <a:endParaRPr lang="en-US" altLang="en-US" u="sng" dirty="0" smtClean="0">
              <a:solidFill>
                <a:srgbClr val="00B0F0"/>
              </a:solidFill>
              <a:latin typeface="Arial" panose="020B0604020202020204" pitchFamily="34" charset="0"/>
            </a:endParaRPr>
          </a:p>
          <a:p>
            <a:pPr eaLnBrk="1" hangingPunct="1">
              <a:lnSpc>
                <a:spcPct val="90000"/>
              </a:lnSpc>
              <a:buFontTx/>
              <a:buNone/>
            </a:pPr>
            <a:r>
              <a:rPr lang="en-US" altLang="en-US" i="1" u="sng" dirty="0" smtClean="0">
                <a:latin typeface="Arial" panose="020B0604020202020204" pitchFamily="34" charset="0"/>
              </a:rPr>
              <a:t>Contact information</a:t>
            </a:r>
            <a:r>
              <a:rPr lang="en-US" altLang="en-US" i="1" dirty="0" smtClean="0">
                <a:latin typeface="Arial" panose="020B0604020202020204" pitchFamily="34" charset="0"/>
              </a:rPr>
              <a:t>:</a:t>
            </a:r>
          </a:p>
          <a:p>
            <a:pPr eaLnBrk="1" hangingPunct="1">
              <a:lnSpc>
                <a:spcPct val="90000"/>
              </a:lnSpc>
              <a:buFontTx/>
              <a:buNone/>
            </a:pPr>
            <a:r>
              <a:rPr lang="en-US" altLang="en-US" sz="2400" i="1" dirty="0" smtClean="0">
                <a:latin typeface="Arial" panose="020B0604020202020204" pitchFamily="34" charset="0"/>
              </a:rPr>
              <a:t>Human Resources Command, 502-613-8950 </a:t>
            </a:r>
          </a:p>
          <a:p>
            <a:pPr eaLnBrk="1" hangingPunct="1">
              <a:lnSpc>
                <a:spcPct val="90000"/>
              </a:lnSpc>
              <a:buFontTx/>
              <a:buNone/>
            </a:pPr>
            <a:r>
              <a:rPr lang="en-US" altLang="en-US" sz="2400" i="1" dirty="0" smtClean="0">
                <a:latin typeface="Arial" panose="020B0604020202020204" pitchFamily="34" charset="0"/>
              </a:rPr>
              <a:t>Army Reserve RSOs https://soldierforlife.army.mil/retirement/reservecomponent</a:t>
            </a:r>
          </a:p>
          <a:p>
            <a:pPr eaLnBrk="1" hangingPunct="1">
              <a:lnSpc>
                <a:spcPct val="90000"/>
              </a:lnSpc>
              <a:buFontTx/>
              <a:buNone/>
            </a:pPr>
            <a:r>
              <a:rPr lang="en-US" altLang="en-US" sz="2400" i="1" dirty="0" smtClean="0">
                <a:latin typeface="Arial" panose="020B0604020202020204" pitchFamily="34" charset="0"/>
              </a:rPr>
              <a:t>Army National Guard, contact State RSO</a:t>
            </a:r>
            <a:r>
              <a:rPr lang="en-US" altLang="en-US" i="1" dirty="0" smtClean="0">
                <a:solidFill>
                  <a:schemeClr val="accent1"/>
                </a:solidFill>
                <a:latin typeface="Arial" panose="020B0604020202020204" pitchFamily="34" charset="0"/>
              </a:rPr>
              <a:t>		</a:t>
            </a:r>
            <a:endParaRPr lang="en-US" altLang="en-US" b="1" dirty="0" smtClean="0">
              <a:solidFill>
                <a:srgbClr val="E5405D"/>
              </a:solidFill>
              <a:latin typeface="Arial" panose="020B0604020202020204" pitchFamily="34" charset="0"/>
            </a:endParaRPr>
          </a:p>
          <a:p>
            <a:pPr eaLnBrk="1" hangingPunct="1">
              <a:lnSpc>
                <a:spcPct val="90000"/>
              </a:lnSpc>
              <a:buFontTx/>
              <a:buNone/>
            </a:pPr>
            <a:endParaRPr lang="en-US" altLang="en-US" b="1" dirty="0" smtClean="0">
              <a:solidFill>
                <a:srgbClr val="E5405D"/>
              </a:solidFill>
              <a:latin typeface="Arial" panose="020B0604020202020204" pitchFamily="34" charset="0"/>
            </a:endParaRPr>
          </a:p>
        </p:txBody>
      </p:sp>
      <p:pic>
        <p:nvPicPr>
          <p:cNvPr id="90116" name="Picture 5" descr="j031863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4250" y="3200400"/>
            <a:ext cx="16002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j0088738[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3975" y="439738"/>
            <a:ext cx="12954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437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Oval 119"/>
          <p:cNvSpPr>
            <a:spLocks noChangeArrowheads="1"/>
          </p:cNvSpPr>
          <p:nvPr/>
        </p:nvSpPr>
        <p:spPr bwMode="auto">
          <a:xfrm>
            <a:off x="2209800" y="2438400"/>
            <a:ext cx="4902200" cy="1905000"/>
          </a:xfrm>
          <a:prstGeom prst="ellipse">
            <a:avLst/>
          </a:prstGeom>
          <a:solidFill>
            <a:schemeClr val="bg1"/>
          </a:solidFill>
          <a:ln w="127000">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dirty="0">
              <a:solidFill>
                <a:srgbClr val="E5405D"/>
              </a:solidFill>
            </a:endParaRPr>
          </a:p>
        </p:txBody>
      </p:sp>
      <p:sp>
        <p:nvSpPr>
          <p:cNvPr id="8312" name="Rectangle 120"/>
          <p:cNvSpPr>
            <a:spLocks noGrp="1" noChangeArrowheads="1"/>
          </p:cNvSpPr>
          <p:nvPr>
            <p:ph type="title"/>
          </p:nvPr>
        </p:nvSpPr>
        <p:spPr bwMode="auto">
          <a:xfrm>
            <a:off x="914400" y="914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THE BOTTOM LINE</a:t>
            </a:r>
            <a:br>
              <a:rPr lang="en-US" altLang="en-US" sz="4000" u="sng" dirty="0" smtClean="0">
                <a:solidFill>
                  <a:schemeClr val="tx1"/>
                </a:solidFill>
                <a:latin typeface="Arial" panose="020B0604020202020204" pitchFamily="34" charset="0"/>
              </a:rPr>
            </a:br>
            <a:r>
              <a:rPr lang="en-US" altLang="en-US" sz="4000" u="sng" dirty="0" smtClean="0">
                <a:solidFill>
                  <a:schemeClr val="tx1"/>
                </a:solidFill>
                <a:latin typeface="Arial" panose="020B0604020202020204" pitchFamily="34" charset="0"/>
              </a:rPr>
              <a:t>Without RCSBP</a:t>
            </a:r>
            <a:endParaRPr lang="en-US" altLang="en-US" sz="4000" dirty="0" smtClean="0">
              <a:solidFill>
                <a:schemeClr val="accent2"/>
              </a:solidFill>
              <a:latin typeface="Arial" panose="020B0604020202020204" pitchFamily="34" charset="0"/>
            </a:endParaRPr>
          </a:p>
        </p:txBody>
      </p:sp>
      <p:sp>
        <p:nvSpPr>
          <p:cNvPr id="8313" name="Rectangle 121"/>
          <p:cNvSpPr>
            <a:spLocks noGrp="1" noChangeArrowheads="1"/>
          </p:cNvSpPr>
          <p:nvPr>
            <p:ph type="body" sz="half" idx="1"/>
          </p:nvPr>
        </p:nvSpPr>
        <p:spPr bwMode="auto">
          <a:xfrm>
            <a:off x="381000" y="4343400"/>
            <a:ext cx="8382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eaLnBrk="1" hangingPunct="1">
              <a:buFontTx/>
              <a:buNone/>
            </a:pPr>
            <a:r>
              <a:rPr lang="en-US" altLang="en-US" sz="4400" dirty="0" smtClean="0">
                <a:latin typeface="Arial" panose="020B0604020202020204" pitchFamily="34" charset="0"/>
              </a:rPr>
              <a:t>There is no annuity if the RC Soldier dies prior to receipt of retired pay</a:t>
            </a:r>
          </a:p>
        </p:txBody>
      </p:sp>
      <p:pic>
        <p:nvPicPr>
          <p:cNvPr id="27653" name="Picture 1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14600"/>
            <a:ext cx="38227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4" name="Line 123"/>
          <p:cNvSpPr>
            <a:spLocks noChangeShapeType="1"/>
          </p:cNvSpPr>
          <p:nvPr/>
        </p:nvSpPr>
        <p:spPr bwMode="auto">
          <a:xfrm flipV="1">
            <a:off x="3659188" y="2362200"/>
            <a:ext cx="1674812" cy="19812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3606621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2000"/>
                                  </p:stCondLst>
                                  <p:childTnLst>
                                    <p:set>
                                      <p:cBhvr>
                                        <p:cTn id="6" dur="1" fill="hold">
                                          <p:stCondLst>
                                            <p:cond delay="0"/>
                                          </p:stCondLst>
                                        </p:cTn>
                                        <p:tgtEl>
                                          <p:spTgt spid="8312"/>
                                        </p:tgtEl>
                                        <p:attrNameLst>
                                          <p:attrName>style.visibility</p:attrName>
                                        </p:attrNameLst>
                                      </p:cBhvr>
                                      <p:to>
                                        <p:strVal val="visible"/>
                                      </p:to>
                                    </p:set>
                                    <p:anim calcmode="lin" valueType="num">
                                      <p:cBhvr>
                                        <p:cTn id="7" dur="5000" fill="hold"/>
                                        <p:tgtEl>
                                          <p:spTgt spid="8312"/>
                                        </p:tgtEl>
                                        <p:attrNameLst>
                                          <p:attrName>ppt_w</p:attrName>
                                        </p:attrNameLst>
                                      </p:cBhvr>
                                      <p:tavLst>
                                        <p:tav tm="0" fmla="#ppt_w*sin(2.5*pi*$)">
                                          <p:val>
                                            <p:fltVal val="0"/>
                                          </p:val>
                                        </p:tav>
                                        <p:tav tm="100000">
                                          <p:val>
                                            <p:fltVal val="1"/>
                                          </p:val>
                                        </p:tav>
                                      </p:tavLst>
                                    </p:anim>
                                    <p:anim calcmode="lin" valueType="num">
                                      <p:cBhvr>
                                        <p:cTn id="8" dur="5000" fill="hold"/>
                                        <p:tgtEl>
                                          <p:spTgt spid="831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7000"/>
                            </p:stCondLst>
                            <p:childTnLst>
                              <p:par>
                                <p:cTn id="10" presetID="2" presetClass="entr" presetSubtype="8" fill="hold" grpId="0" nodeType="afterEffect">
                                  <p:stCondLst>
                                    <p:cond delay="3000"/>
                                  </p:stCondLst>
                                  <p:childTnLst>
                                    <p:set>
                                      <p:cBhvr>
                                        <p:cTn id="11" dur="1" fill="hold">
                                          <p:stCondLst>
                                            <p:cond delay="0"/>
                                          </p:stCondLst>
                                        </p:cTn>
                                        <p:tgtEl>
                                          <p:spTgt spid="8313">
                                            <p:txEl>
                                              <p:pRg st="0" end="0"/>
                                            </p:txEl>
                                          </p:spTgt>
                                        </p:tgtEl>
                                        <p:attrNameLst>
                                          <p:attrName>style.visibility</p:attrName>
                                        </p:attrNameLst>
                                      </p:cBhvr>
                                      <p:to>
                                        <p:strVal val="visible"/>
                                      </p:to>
                                    </p:set>
                                    <p:anim calcmode="lin" valueType="num">
                                      <p:cBhvr additive="base">
                                        <p:cTn id="12" dur="500" fill="hold"/>
                                        <p:tgtEl>
                                          <p:spTgt spid="83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3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2" grpId="0" animBg="1" autoUpdateAnimBg="0"/>
      <p:bldP spid="8313" grpId="0" build="p" autoUpdateAnimBg="0" advAuto="300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Oval 119"/>
          <p:cNvSpPr>
            <a:spLocks noChangeArrowheads="1"/>
          </p:cNvSpPr>
          <p:nvPr/>
        </p:nvSpPr>
        <p:spPr bwMode="auto">
          <a:xfrm>
            <a:off x="2209800" y="2438400"/>
            <a:ext cx="4902200" cy="1905000"/>
          </a:xfrm>
          <a:prstGeom prst="ellipse">
            <a:avLst/>
          </a:prstGeom>
          <a:solidFill>
            <a:schemeClr val="bg1"/>
          </a:solidFill>
          <a:ln w="127000">
            <a:solidFill>
              <a:srgbClr val="FF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400" dirty="0">
              <a:solidFill>
                <a:srgbClr val="E5405D"/>
              </a:solidFill>
            </a:endParaRPr>
          </a:p>
        </p:txBody>
      </p:sp>
      <p:sp>
        <p:nvSpPr>
          <p:cNvPr id="8312" name="Rectangle 120"/>
          <p:cNvSpPr>
            <a:spLocks noGrp="1" noChangeArrowheads="1"/>
          </p:cNvSpPr>
          <p:nvPr>
            <p:ph type="title"/>
          </p:nvPr>
        </p:nvSpPr>
        <p:spPr bwMode="auto">
          <a:xfrm>
            <a:off x="610394" y="147447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4000" u="sng" dirty="0" smtClean="0">
                <a:solidFill>
                  <a:schemeClr val="tx1"/>
                </a:solidFill>
                <a:latin typeface="Arial" panose="020B0604020202020204" pitchFamily="34" charset="0"/>
              </a:rPr>
              <a:t>Without RCSBP</a:t>
            </a:r>
            <a:endParaRPr lang="en-US" altLang="en-US" sz="4000" dirty="0" smtClean="0">
              <a:solidFill>
                <a:schemeClr val="accent2"/>
              </a:solidFill>
              <a:latin typeface="Arial" panose="020B0604020202020204" pitchFamily="34" charset="0"/>
            </a:endParaRPr>
          </a:p>
        </p:txBody>
      </p:sp>
      <p:sp>
        <p:nvSpPr>
          <p:cNvPr id="8313" name="Rectangle 121"/>
          <p:cNvSpPr>
            <a:spLocks noGrp="1" noChangeArrowheads="1"/>
          </p:cNvSpPr>
          <p:nvPr>
            <p:ph type="body" sz="half" idx="1"/>
          </p:nvPr>
        </p:nvSpPr>
        <p:spPr bwMode="auto">
          <a:xfrm>
            <a:off x="685800" y="4419600"/>
            <a:ext cx="8382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algn="ctr" eaLnBrk="1" hangingPunct="1">
              <a:buFontTx/>
              <a:buNone/>
            </a:pPr>
            <a:r>
              <a:rPr lang="en-US" altLang="en-US" sz="4400" dirty="0" smtClean="0">
                <a:latin typeface="Arial" panose="020B0604020202020204" pitchFamily="34" charset="0"/>
              </a:rPr>
              <a:t>There is no annuity if the RC Soldier dies prior to receipt of retired pay </a:t>
            </a:r>
          </a:p>
        </p:txBody>
      </p:sp>
      <p:pic>
        <p:nvPicPr>
          <p:cNvPr id="92165" name="Picture 1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514600"/>
            <a:ext cx="38227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66" name="Line 123"/>
          <p:cNvSpPr>
            <a:spLocks noChangeShapeType="1"/>
          </p:cNvSpPr>
          <p:nvPr/>
        </p:nvSpPr>
        <p:spPr bwMode="auto">
          <a:xfrm flipV="1">
            <a:off x="3659188" y="2362200"/>
            <a:ext cx="1674812" cy="19812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Rectangle 1"/>
          <p:cNvSpPr/>
          <p:nvPr/>
        </p:nvSpPr>
        <p:spPr>
          <a:xfrm>
            <a:off x="1219200" y="584044"/>
            <a:ext cx="7163594" cy="1200329"/>
          </a:xfrm>
          <a:prstGeom prst="rect">
            <a:avLst/>
          </a:prstGeom>
        </p:spPr>
        <p:txBody>
          <a:bodyPr wrap="square">
            <a:spAutoFit/>
          </a:bodyPr>
          <a:lstStyle/>
          <a:p>
            <a:r>
              <a:rPr lang="en-US" altLang="en-US" sz="3600" u="sng" dirty="0" smtClean="0">
                <a:latin typeface="Arial" panose="020B0604020202020204" pitchFamily="34" charset="0"/>
              </a:rPr>
              <a:t>REMEMBER THE </a:t>
            </a:r>
            <a:r>
              <a:rPr lang="en-US" altLang="en-US" sz="3600" u="sng" dirty="0">
                <a:latin typeface="Arial" panose="020B0604020202020204" pitchFamily="34" charset="0"/>
              </a:rPr>
              <a:t>BOTTOM LINE</a:t>
            </a:r>
            <a:br>
              <a:rPr lang="en-US" altLang="en-US" sz="3600" u="sng" dirty="0">
                <a:latin typeface="Arial" panose="020B0604020202020204" pitchFamily="34" charset="0"/>
              </a:rPr>
            </a:br>
            <a:endParaRPr lang="en-US" sz="3600" dirty="0"/>
          </a:p>
        </p:txBody>
      </p:sp>
    </p:spTree>
    <p:extLst>
      <p:ext uri="{BB962C8B-B14F-4D97-AF65-F5344CB8AC3E}">
        <p14:creationId xmlns:p14="http://schemas.microsoft.com/office/powerpoint/2010/main" val="2533902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2000"/>
                                  </p:stCondLst>
                                  <p:childTnLst>
                                    <p:set>
                                      <p:cBhvr>
                                        <p:cTn id="6" dur="1" fill="hold">
                                          <p:stCondLst>
                                            <p:cond delay="0"/>
                                          </p:stCondLst>
                                        </p:cTn>
                                        <p:tgtEl>
                                          <p:spTgt spid="8312"/>
                                        </p:tgtEl>
                                        <p:attrNameLst>
                                          <p:attrName>style.visibility</p:attrName>
                                        </p:attrNameLst>
                                      </p:cBhvr>
                                      <p:to>
                                        <p:strVal val="visible"/>
                                      </p:to>
                                    </p:set>
                                    <p:anim calcmode="lin" valueType="num">
                                      <p:cBhvr>
                                        <p:cTn id="7" dur="5000" fill="hold"/>
                                        <p:tgtEl>
                                          <p:spTgt spid="8312"/>
                                        </p:tgtEl>
                                        <p:attrNameLst>
                                          <p:attrName>ppt_w</p:attrName>
                                        </p:attrNameLst>
                                      </p:cBhvr>
                                      <p:tavLst>
                                        <p:tav tm="0" fmla="#ppt_w*sin(2.5*pi*$)">
                                          <p:val>
                                            <p:fltVal val="0"/>
                                          </p:val>
                                        </p:tav>
                                        <p:tav tm="100000">
                                          <p:val>
                                            <p:fltVal val="1"/>
                                          </p:val>
                                        </p:tav>
                                      </p:tavLst>
                                    </p:anim>
                                    <p:anim calcmode="lin" valueType="num">
                                      <p:cBhvr>
                                        <p:cTn id="8" dur="5000" fill="hold"/>
                                        <p:tgtEl>
                                          <p:spTgt spid="831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7000"/>
                            </p:stCondLst>
                            <p:childTnLst>
                              <p:par>
                                <p:cTn id="10" presetID="2" presetClass="entr" presetSubtype="8" fill="hold" grpId="0" nodeType="afterEffect">
                                  <p:stCondLst>
                                    <p:cond delay="3000"/>
                                  </p:stCondLst>
                                  <p:childTnLst>
                                    <p:set>
                                      <p:cBhvr>
                                        <p:cTn id="11" dur="1" fill="hold">
                                          <p:stCondLst>
                                            <p:cond delay="0"/>
                                          </p:stCondLst>
                                        </p:cTn>
                                        <p:tgtEl>
                                          <p:spTgt spid="8313">
                                            <p:txEl>
                                              <p:pRg st="0" end="0"/>
                                            </p:txEl>
                                          </p:spTgt>
                                        </p:tgtEl>
                                        <p:attrNameLst>
                                          <p:attrName>style.visibility</p:attrName>
                                        </p:attrNameLst>
                                      </p:cBhvr>
                                      <p:to>
                                        <p:strVal val="visible"/>
                                      </p:to>
                                    </p:set>
                                    <p:anim calcmode="lin" valueType="num">
                                      <p:cBhvr additive="base">
                                        <p:cTn id="12" dur="500" fill="hold"/>
                                        <p:tgtEl>
                                          <p:spTgt spid="831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3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2" grpId="0" animBg="1" autoUpdateAnimBg="0"/>
      <p:bldP spid="8313" grpId="0" build="p" autoUpdateAnimBg="0" advAuto="3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bwMode="auto">
          <a:xfrm>
            <a:off x="0" y="457200"/>
            <a:ext cx="84582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i="1" dirty="0" smtClean="0">
                <a:solidFill>
                  <a:schemeClr val="tx1"/>
                </a:solidFill>
                <a:latin typeface="Arial" panose="020B0604020202020204" pitchFamily="34" charset="0"/>
              </a:rPr>
              <a:t>         </a:t>
            </a:r>
            <a:r>
              <a:rPr lang="en-US" altLang="en-US" sz="3600" i="1" u="sng" dirty="0" smtClean="0">
                <a:solidFill>
                  <a:schemeClr val="tx1"/>
                </a:solidFill>
                <a:latin typeface="Arial" panose="020B0604020202020204" pitchFamily="34" charset="0"/>
              </a:rPr>
              <a:t>What Are The Risks?</a:t>
            </a:r>
          </a:p>
        </p:txBody>
      </p:sp>
      <p:sp>
        <p:nvSpPr>
          <p:cNvPr id="29699" name="Rectangle 3"/>
          <p:cNvSpPr>
            <a:spLocks noGrp="1" noChangeArrowheads="1"/>
          </p:cNvSpPr>
          <p:nvPr>
            <p:ph type="subTitle" idx="1"/>
          </p:nvPr>
        </p:nvSpPr>
        <p:spPr bwMode="auto">
          <a:xfrm>
            <a:off x="609600" y="1413545"/>
            <a:ext cx="4114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marL="342900" indent="-342900" eaLnBrk="1" hangingPunct="1"/>
            <a:r>
              <a:rPr lang="en-US" altLang="en-US" b="1" i="1" u="sng" dirty="0" smtClean="0">
                <a:latin typeface="Arial" panose="020B0604020202020204" pitchFamily="34" charset="0"/>
              </a:rPr>
              <a:t>No RCSBP :</a:t>
            </a:r>
            <a:r>
              <a:rPr lang="en-US" altLang="en-US" b="1" dirty="0" smtClean="0">
                <a:latin typeface="Arial" panose="020B0604020202020204" pitchFamily="34" charset="0"/>
              </a:rPr>
              <a:t> </a:t>
            </a:r>
            <a:r>
              <a:rPr lang="en-US" altLang="en-US" dirty="0" smtClean="0">
                <a:latin typeface="Arial" panose="020B0604020202020204" pitchFamily="34" charset="0"/>
              </a:rPr>
              <a:t>	</a:t>
            </a:r>
          </a:p>
          <a:p>
            <a:pPr marL="342900" indent="-342900" algn="l" eaLnBrk="1" hangingPunct="1"/>
            <a:r>
              <a:rPr lang="en-US" altLang="en-US" dirty="0" smtClean="0">
                <a:latin typeface="Arial" panose="020B0604020202020204" pitchFamily="34" charset="0"/>
              </a:rPr>
              <a:t>Higher risk of</a:t>
            </a:r>
          </a:p>
          <a:p>
            <a:pPr marL="342900" indent="-342900" algn="l" eaLnBrk="1" hangingPunct="1"/>
            <a:r>
              <a:rPr lang="en-US" altLang="en-US" dirty="0" smtClean="0">
                <a:latin typeface="Arial" panose="020B0604020202020204" pitchFamily="34" charset="0"/>
              </a:rPr>
              <a:t>leaving your loved</a:t>
            </a:r>
          </a:p>
          <a:p>
            <a:pPr marL="342900" indent="-342900" algn="l" eaLnBrk="1" hangingPunct="1"/>
            <a:r>
              <a:rPr lang="en-US" altLang="en-US" dirty="0" smtClean="0">
                <a:latin typeface="Arial" panose="020B0604020202020204" pitchFamily="34" charset="0"/>
              </a:rPr>
              <a:t>ones with insufficient</a:t>
            </a:r>
          </a:p>
          <a:p>
            <a:pPr marL="342900" indent="-342900" algn="l" eaLnBrk="1" hangingPunct="1"/>
            <a:r>
              <a:rPr lang="en-US" altLang="en-US" dirty="0" smtClean="0">
                <a:latin typeface="Arial" panose="020B0604020202020204" pitchFamily="34" charset="0"/>
              </a:rPr>
              <a:t>income					</a:t>
            </a:r>
          </a:p>
          <a:p>
            <a:pPr marL="342900" indent="-342900" algn="l" eaLnBrk="1" hangingPunct="1"/>
            <a:r>
              <a:rPr lang="en-US" altLang="en-US" dirty="0" smtClean="0">
                <a:latin typeface="Arial" panose="020B0604020202020204" pitchFamily="34" charset="0"/>
              </a:rPr>
              <a:t> </a:t>
            </a:r>
            <a:r>
              <a:rPr lang="en-US" altLang="en-US" sz="2800" dirty="0" smtClean="0">
                <a:latin typeface="Arial" panose="020B0604020202020204" pitchFamily="34" charset="0"/>
              </a:rPr>
              <a:t>   </a:t>
            </a:r>
            <a:endParaRPr lang="en-US" altLang="en-US" sz="2000" b="1" dirty="0" smtClean="0">
              <a:latin typeface="Arial" panose="020B0604020202020204" pitchFamily="34" charset="0"/>
            </a:endParaRPr>
          </a:p>
        </p:txBody>
      </p:sp>
      <p:pic>
        <p:nvPicPr>
          <p:cNvPr id="29700" name="Picture 4" descr="j02319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267200"/>
            <a:ext cx="3657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876800" y="1447800"/>
            <a:ext cx="4267200" cy="4419600"/>
          </a:xfrm>
          <a:prstGeom prst="rect">
            <a:avLst/>
          </a:prstGeom>
          <a:noFill/>
          <a:ln w="12700">
            <a:miter lim="800000"/>
            <a:headEnd/>
            <a:tailEnd/>
          </a:ln>
        </p:spPr>
        <p:txBody>
          <a:bodyPr lIns="90488" tIns="44450" rIns="90488" bIns="44450"/>
          <a:lstStyle/>
          <a:p>
            <a:pPr marL="342900" indent="-342900" eaLnBrk="1" hangingPunct="1">
              <a:spcBef>
                <a:spcPct val="20000"/>
              </a:spcBef>
              <a:defRPr/>
            </a:pPr>
            <a:r>
              <a:rPr lang="en-US" sz="3200" b="1" i="1" u="sng" kern="0" dirty="0">
                <a:latin typeface="+mn-lt"/>
              </a:rPr>
              <a:t>RCSBP :</a:t>
            </a:r>
            <a:r>
              <a:rPr lang="en-US" sz="3200" kern="0" dirty="0">
                <a:latin typeface="+mn-lt"/>
              </a:rPr>
              <a:t>	</a:t>
            </a:r>
          </a:p>
          <a:p>
            <a:pPr marL="342900" indent="-342900" eaLnBrk="1" hangingPunct="1">
              <a:spcBef>
                <a:spcPct val="20000"/>
              </a:spcBef>
              <a:defRPr/>
            </a:pPr>
            <a:r>
              <a:rPr lang="en-US" sz="3200" kern="0" dirty="0">
                <a:latin typeface="+mn-lt"/>
              </a:rPr>
              <a:t>Cost versus Returns</a:t>
            </a:r>
          </a:p>
          <a:p>
            <a:pPr marL="342900" indent="-342900" eaLnBrk="1" hangingPunct="1">
              <a:spcBef>
                <a:spcPct val="20000"/>
              </a:spcBef>
              <a:defRPr/>
            </a:pPr>
            <a:r>
              <a:rPr lang="en-US" sz="3200" kern="0" dirty="0">
                <a:latin typeface="+mn-lt"/>
              </a:rPr>
              <a:t>What if I don’t die</a:t>
            </a:r>
          </a:p>
          <a:p>
            <a:pPr marL="342900" indent="-342900" eaLnBrk="1" hangingPunct="1">
              <a:spcBef>
                <a:spcPct val="20000"/>
              </a:spcBef>
              <a:defRPr/>
            </a:pPr>
            <a:r>
              <a:rPr lang="en-US" sz="3200" kern="0" dirty="0">
                <a:latin typeface="+mn-lt"/>
              </a:rPr>
              <a:t>before my non-regular retirement?					</a:t>
            </a:r>
          </a:p>
          <a:p>
            <a:pPr marL="342900" indent="-342900" eaLnBrk="1" hangingPunct="1">
              <a:spcBef>
                <a:spcPct val="20000"/>
              </a:spcBef>
              <a:defRPr/>
            </a:pPr>
            <a:r>
              <a:rPr lang="en-US" sz="3200" kern="0" dirty="0">
                <a:latin typeface="+mn-lt"/>
              </a:rPr>
              <a:t> </a:t>
            </a:r>
            <a:r>
              <a:rPr lang="en-US" sz="2800" kern="0" dirty="0">
                <a:latin typeface="+mn-lt"/>
              </a:rPr>
              <a:t>   /</a:t>
            </a:r>
            <a:endParaRPr lang="en-US" sz="2000" b="1" kern="0" dirty="0">
              <a:latin typeface="+mn-lt"/>
            </a:endParaRPr>
          </a:p>
        </p:txBody>
      </p:sp>
    </p:spTree>
    <p:extLst>
      <p:ext uri="{BB962C8B-B14F-4D97-AF65-F5344CB8AC3E}">
        <p14:creationId xmlns:p14="http://schemas.microsoft.com/office/powerpoint/2010/main" val="21622027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55" name="Rectangle 119"/>
          <p:cNvSpPr>
            <a:spLocks noGrp="1" noChangeArrowheads="1"/>
          </p:cNvSpPr>
          <p:nvPr>
            <p:ph type="title"/>
          </p:nvPr>
        </p:nvSpPr>
        <p:spPr bwMode="auto">
          <a:xfrm>
            <a:off x="381000" y="762000"/>
            <a:ext cx="6629400" cy="990600"/>
          </a:xfrm>
          <a:ln w="12700">
            <a:miter lim="800000"/>
            <a:headEnd/>
            <a:tailEnd/>
          </a:ln>
        </p:spPr>
        <p:txBody>
          <a:bodyPr vert="horz" wrap="square" lIns="90488" tIns="44450" rIns="90488" bIns="44450" numCol="1" anchor="ctr" anchorCtr="0" compatLnSpc="1">
            <a:prstTxWarp prst="textNoShape">
              <a:avLst/>
            </a:prstTxWarp>
          </a:bodyPr>
          <a:lstStyle/>
          <a:p>
            <a:pPr algn="l" eaLnBrk="1" hangingPunct="1">
              <a:defRPr/>
            </a:pPr>
            <a:r>
              <a:rPr lang="en-US" sz="1800" dirty="0" smtClean="0">
                <a:effectLst>
                  <a:outerShdw blurRad="38100" dist="38100" dir="2700000" algn="tl">
                    <a:srgbClr val="C0C0C0"/>
                  </a:outerShdw>
                </a:effectLst>
              </a:rPr>
              <a:t>    </a:t>
            </a:r>
            <a:r>
              <a:rPr lang="en-US" sz="3600" u="sng" dirty="0" smtClean="0">
                <a:solidFill>
                  <a:schemeClr val="tx1"/>
                </a:solidFill>
                <a:effectLst>
                  <a:outerShdw blurRad="38100" dist="38100" dir="2700000" algn="tl">
                    <a:srgbClr val="C0C0C0"/>
                  </a:outerShdw>
                </a:effectLst>
              </a:rPr>
              <a:t>WHAT IS RCSBP?</a:t>
            </a:r>
          </a:p>
        </p:txBody>
      </p:sp>
      <p:sp>
        <p:nvSpPr>
          <p:cNvPr id="14456" name="Rectangle 120"/>
          <p:cNvSpPr>
            <a:spLocks noGrp="1" noChangeArrowheads="1"/>
          </p:cNvSpPr>
          <p:nvPr>
            <p:ph idx="1"/>
          </p:nvPr>
        </p:nvSpPr>
        <p:spPr bwMode="auto">
          <a:xfrm>
            <a:off x="228600" y="1905000"/>
            <a:ext cx="838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en-US" sz="2400" dirty="0" smtClean="0">
                <a:latin typeface="Arial" panose="020B0604020202020204" pitchFamily="34" charset="0"/>
              </a:rPr>
              <a:t>Enacted by Congress in 1978</a:t>
            </a:r>
          </a:p>
          <a:p>
            <a:pPr eaLnBrk="1" hangingPunct="1"/>
            <a:r>
              <a:rPr lang="en-US" altLang="en-US" sz="2400" dirty="0" smtClean="0">
                <a:latin typeface="Arial" panose="020B0604020202020204" pitchFamily="34" charset="0"/>
              </a:rPr>
              <a:t>Sole means for a RC Soldier with 20 years of qualifying reserve service for retirement to provide a portion of their retired pay to survivors if they die before Non-regular Reserve Retirement</a:t>
            </a:r>
          </a:p>
          <a:p>
            <a:pPr eaLnBrk="1" hangingPunct="1"/>
            <a:r>
              <a:rPr lang="en-US" altLang="en-US" sz="2400" dirty="0" smtClean="0">
                <a:latin typeface="Arial" panose="020B0604020202020204" pitchFamily="34" charset="0"/>
              </a:rPr>
              <a:t>RCSBP and SBP are paid as a monthly annuity to eligible survivors</a:t>
            </a:r>
          </a:p>
          <a:p>
            <a:pPr eaLnBrk="1" hangingPunct="1"/>
            <a:r>
              <a:rPr lang="en-US" altLang="en-US" sz="2400" dirty="0" smtClean="0">
                <a:latin typeface="Arial" panose="020B0604020202020204" pitchFamily="34" charset="0"/>
              </a:rPr>
              <a:t>RCSBP decision affects SBP coverage at retirement  </a:t>
            </a:r>
          </a:p>
          <a:p>
            <a:pPr eaLnBrk="1" hangingPunct="1"/>
            <a:r>
              <a:rPr lang="en-US" altLang="en-US" sz="2400" dirty="0" smtClean="0">
                <a:latin typeface="Arial" panose="020B0604020202020204" pitchFamily="34" charset="0"/>
              </a:rPr>
              <a:t>Certain elections constitute an early SBP decision</a:t>
            </a:r>
          </a:p>
          <a:p>
            <a:pPr eaLnBrk="1" hangingPunct="1"/>
            <a:r>
              <a:rPr lang="en-US" altLang="en-US" sz="2400" dirty="0" smtClean="0">
                <a:latin typeface="Arial" panose="020B0604020202020204" pitchFamily="34" charset="0"/>
              </a:rPr>
              <a:t>If retired from active duty, RCSBP elections are voided and there is no RCSBP cost for coverage received </a:t>
            </a:r>
          </a:p>
          <a:p>
            <a:pPr lvl="2" eaLnBrk="1" hangingPunct="1">
              <a:buClr>
                <a:srgbClr val="E5405D"/>
              </a:buClr>
              <a:buSzPct val="75000"/>
              <a:buFont typeface="Wingdings" panose="05000000000000000000" pitchFamily="2" charset="2"/>
              <a:buNone/>
            </a:pPr>
            <a:endParaRPr lang="en-US" altLang="en-US" sz="3200" b="1" dirty="0" smtClean="0">
              <a:solidFill>
                <a:schemeClr val="accent2"/>
              </a:solidFill>
              <a:latin typeface="Arial" panose="020B0604020202020204" pitchFamily="34" charset="0"/>
            </a:endParaRPr>
          </a:p>
        </p:txBody>
      </p:sp>
      <p:pic>
        <p:nvPicPr>
          <p:cNvPr id="31748" name="Picture 122" descr="j017434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914400"/>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77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56">
                                            <p:txEl>
                                              <p:pRg st="0" end="0"/>
                                            </p:txEl>
                                          </p:spTgt>
                                        </p:tgtEl>
                                        <p:attrNameLst>
                                          <p:attrName>style.visibility</p:attrName>
                                        </p:attrNameLst>
                                      </p:cBhvr>
                                      <p:to>
                                        <p:strVal val="visible"/>
                                      </p:to>
                                    </p:set>
                                    <p:anim calcmode="lin" valueType="num">
                                      <p:cBhvr additive="base">
                                        <p:cTn id="7" dur="500" fill="hold"/>
                                        <p:tgtEl>
                                          <p:spTgt spid="144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56">
                                            <p:txEl>
                                              <p:pRg st="1" end="1"/>
                                            </p:txEl>
                                          </p:spTgt>
                                        </p:tgtEl>
                                        <p:attrNameLst>
                                          <p:attrName>style.visibility</p:attrName>
                                        </p:attrNameLst>
                                      </p:cBhvr>
                                      <p:to>
                                        <p:strVal val="visible"/>
                                      </p:to>
                                    </p:set>
                                    <p:anim calcmode="lin" valueType="num">
                                      <p:cBhvr additive="base">
                                        <p:cTn id="13" dur="500" fill="hold"/>
                                        <p:tgtEl>
                                          <p:spTgt spid="144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56">
                                            <p:txEl>
                                              <p:pRg st="2" end="2"/>
                                            </p:txEl>
                                          </p:spTgt>
                                        </p:tgtEl>
                                        <p:attrNameLst>
                                          <p:attrName>style.visibility</p:attrName>
                                        </p:attrNameLst>
                                      </p:cBhvr>
                                      <p:to>
                                        <p:strVal val="visible"/>
                                      </p:to>
                                    </p:set>
                                    <p:anim calcmode="lin" valueType="num">
                                      <p:cBhvr additive="base">
                                        <p:cTn id="19" dur="500" fill="hold"/>
                                        <p:tgtEl>
                                          <p:spTgt spid="1445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5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456">
                                            <p:txEl>
                                              <p:pRg st="3" end="3"/>
                                            </p:txEl>
                                          </p:spTgt>
                                        </p:tgtEl>
                                        <p:attrNameLst>
                                          <p:attrName>style.visibility</p:attrName>
                                        </p:attrNameLst>
                                      </p:cBhvr>
                                      <p:to>
                                        <p:strVal val="visible"/>
                                      </p:to>
                                    </p:set>
                                    <p:anim calcmode="lin" valueType="num">
                                      <p:cBhvr additive="base">
                                        <p:cTn id="25" dur="500" fill="hold"/>
                                        <p:tgtEl>
                                          <p:spTgt spid="1445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45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456">
                                            <p:txEl>
                                              <p:pRg st="4" end="4"/>
                                            </p:txEl>
                                          </p:spTgt>
                                        </p:tgtEl>
                                        <p:attrNameLst>
                                          <p:attrName>style.visibility</p:attrName>
                                        </p:attrNameLst>
                                      </p:cBhvr>
                                      <p:to>
                                        <p:strVal val="visible"/>
                                      </p:to>
                                    </p:set>
                                    <p:anim calcmode="lin" valueType="num">
                                      <p:cBhvr additive="base">
                                        <p:cTn id="31" dur="500" fill="hold"/>
                                        <p:tgtEl>
                                          <p:spTgt spid="1445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45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456">
                                            <p:txEl>
                                              <p:pRg st="5" end="5"/>
                                            </p:txEl>
                                          </p:spTgt>
                                        </p:tgtEl>
                                        <p:attrNameLst>
                                          <p:attrName>style.visibility</p:attrName>
                                        </p:attrNameLst>
                                      </p:cBhvr>
                                      <p:to>
                                        <p:strVal val="visible"/>
                                      </p:to>
                                    </p:set>
                                    <p:anim calcmode="lin" valueType="num">
                                      <p:cBhvr additive="base">
                                        <p:cTn id="37" dur="500" fill="hold"/>
                                        <p:tgtEl>
                                          <p:spTgt spid="1445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45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457200" y="609600"/>
            <a:ext cx="82296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u="sng" dirty="0" smtClean="0">
                <a:solidFill>
                  <a:schemeClr val="tx1"/>
                </a:solidFill>
                <a:latin typeface="Arial" panose="020B0604020202020204" pitchFamily="34" charset="0"/>
              </a:rPr>
              <a:t>Notification of Eligibility for Non- Regular Retirement (NOE) </a:t>
            </a:r>
          </a:p>
        </p:txBody>
      </p:sp>
      <p:sp>
        <p:nvSpPr>
          <p:cNvPr id="44035" name="Content Placeholder 2"/>
          <p:cNvSpPr>
            <a:spLocks noGrp="1"/>
          </p:cNvSpPr>
          <p:nvPr>
            <p:ph idx="1"/>
          </p:nvPr>
        </p:nvSpPr>
        <p:spPr bwMode="auto">
          <a:xfrm>
            <a:off x="241931" y="1537014"/>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400" dirty="0" smtClean="0">
                <a:latin typeface="Arial" panose="020B0604020202020204" pitchFamily="34" charset="0"/>
                <a:cs typeface="Arial" panose="020B0604020202020204" pitchFamily="34" charset="0"/>
              </a:rPr>
              <a:t>Commonly referred to as the 20 Year Letter</a:t>
            </a:r>
          </a:p>
          <a:p>
            <a:pPr eaLnBrk="1" hangingPunct="1"/>
            <a:r>
              <a:rPr lang="en-US" altLang="en-US" sz="2400" dirty="0" smtClean="0">
                <a:latin typeface="Arial" panose="020B0604020202020204" pitchFamily="34" charset="0"/>
                <a:cs typeface="Arial" panose="020B0604020202020204" pitchFamily="34" charset="0"/>
              </a:rPr>
              <a:t>Issued when RC Soldier attains 20 qualifying years of service</a:t>
            </a:r>
          </a:p>
          <a:p>
            <a:pPr eaLnBrk="1" hangingPunct="1"/>
            <a:r>
              <a:rPr lang="en-US" altLang="en-US" sz="2400" dirty="0" smtClean="0">
                <a:latin typeface="Arial" panose="020B0604020202020204" pitchFamily="34" charset="0"/>
                <a:cs typeface="Arial" panose="020B0604020202020204" pitchFamily="34" charset="0"/>
              </a:rPr>
              <a:t>Contains a DD Form 2656-5 Reserve Component Survivor Benefit Plan (RCSBP) Election Certificate</a:t>
            </a:r>
          </a:p>
          <a:p>
            <a:pPr eaLnBrk="1" hangingPunct="1"/>
            <a:r>
              <a:rPr lang="en-US" altLang="en-US" sz="2400" dirty="0" smtClean="0">
                <a:latin typeface="Arial" panose="020B0604020202020204" pitchFamily="34" charset="0"/>
                <a:cs typeface="Arial" panose="020B0604020202020204" pitchFamily="34" charset="0"/>
              </a:rPr>
              <a:t>Qualifying year is a complete year in which the RC Soldier earns 50 or more points</a:t>
            </a:r>
          </a:p>
          <a:p>
            <a:pPr eaLnBrk="1" hangingPunct="1"/>
            <a:r>
              <a:rPr lang="en-US" altLang="en-US" sz="2400" dirty="0" smtClean="0">
                <a:latin typeface="Arial" panose="020B0604020202020204" pitchFamily="34" charset="0"/>
                <a:cs typeface="Arial" panose="020B0604020202020204" pitchFamily="34" charset="0"/>
              </a:rPr>
              <a:t>15 year letter</a:t>
            </a:r>
          </a:p>
          <a:p>
            <a:pPr lvl="1" eaLnBrk="1" hangingPunct="1"/>
            <a:r>
              <a:rPr lang="en-US" altLang="en-US" sz="2000" dirty="0" smtClean="0">
                <a:latin typeface="Arial" panose="020B0604020202020204" pitchFamily="34" charset="0"/>
                <a:cs typeface="Arial" panose="020B0604020202020204" pitchFamily="34" charset="0"/>
              </a:rPr>
              <a:t> issued by NG only after Medical Board, NG Soldier asks for transfer to Retired Reserves, CG authorizes and publishes order.  </a:t>
            </a:r>
          </a:p>
          <a:p>
            <a:pPr lvl="1" eaLnBrk="1" hangingPunct="1"/>
            <a:r>
              <a:rPr lang="en-US" altLang="en-US" sz="2000" dirty="0" smtClean="0">
                <a:latin typeface="Arial" panose="020B0604020202020204" pitchFamily="34" charset="0"/>
                <a:cs typeface="Arial" panose="020B0604020202020204" pitchFamily="34" charset="0"/>
              </a:rPr>
              <a:t>USAR requires HRC final approval and issue of the 15 year letter </a:t>
            </a:r>
          </a:p>
          <a:p>
            <a:pPr eaLnBrk="1" hangingPunct="1"/>
            <a:endParaRPr lang="en-US" altLang="en-US" sz="2400" dirty="0" smtClean="0">
              <a:latin typeface="Arial" panose="020B0604020202020204" pitchFamily="34" charset="0"/>
              <a:cs typeface="Arial" panose="020B0604020202020204" pitchFamily="34" charset="0"/>
            </a:endParaRPr>
          </a:p>
        </p:txBody>
      </p:sp>
      <p:sp>
        <p:nvSpPr>
          <p:cNvPr id="2" name="AutoShape 2" descr="Image result for free clip art envelope"/>
          <p:cNvSpPr>
            <a:spLocks noChangeAspect="1" noChangeArrowheads="1"/>
          </p:cNvSpPr>
          <p:nvPr/>
        </p:nvSpPr>
        <p:spPr bwMode="auto">
          <a:xfrm>
            <a:off x="155575" y="-2833687"/>
            <a:ext cx="3121025" cy="23002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5945" y="3290938"/>
            <a:ext cx="1552098" cy="1479792"/>
          </a:xfrm>
          <a:prstGeom prst="rect">
            <a:avLst/>
          </a:prstGeom>
        </p:spPr>
      </p:pic>
      <p:sp>
        <p:nvSpPr>
          <p:cNvPr id="6" name="TextBox 5"/>
          <p:cNvSpPr txBox="1"/>
          <p:nvPr/>
        </p:nvSpPr>
        <p:spPr>
          <a:xfrm>
            <a:off x="7874450" y="3529882"/>
            <a:ext cx="359445" cy="369332"/>
          </a:xfrm>
          <a:prstGeom prst="rect">
            <a:avLst/>
          </a:prstGeom>
          <a:noFill/>
        </p:spPr>
        <p:txBody>
          <a:bodyPr wrap="square" rtlCol="0">
            <a:spAutoFit/>
          </a:bodyPr>
          <a:lstStyle/>
          <a:p>
            <a:r>
              <a:rPr lang="en-US" dirty="0" smtClean="0"/>
              <a:t>N</a:t>
            </a:r>
            <a:endParaRPr lang="en-US" dirty="0"/>
          </a:p>
        </p:txBody>
      </p:sp>
      <p:sp>
        <p:nvSpPr>
          <p:cNvPr id="10" name="TextBox 9"/>
          <p:cNvSpPr txBox="1"/>
          <p:nvPr/>
        </p:nvSpPr>
        <p:spPr>
          <a:xfrm>
            <a:off x="8114941" y="3661502"/>
            <a:ext cx="356590" cy="369332"/>
          </a:xfrm>
          <a:prstGeom prst="rect">
            <a:avLst/>
          </a:prstGeom>
          <a:noFill/>
        </p:spPr>
        <p:txBody>
          <a:bodyPr wrap="square" rtlCol="0">
            <a:spAutoFit/>
          </a:bodyPr>
          <a:lstStyle/>
          <a:p>
            <a:r>
              <a:rPr lang="en-US" dirty="0" smtClean="0"/>
              <a:t>O</a:t>
            </a:r>
            <a:endParaRPr lang="en-US" dirty="0"/>
          </a:p>
        </p:txBody>
      </p:sp>
      <p:sp>
        <p:nvSpPr>
          <p:cNvPr id="11" name="TextBox 10"/>
          <p:cNvSpPr txBox="1"/>
          <p:nvPr/>
        </p:nvSpPr>
        <p:spPr>
          <a:xfrm>
            <a:off x="8351994" y="3767593"/>
            <a:ext cx="304800" cy="369332"/>
          </a:xfrm>
          <a:prstGeom prst="rect">
            <a:avLst/>
          </a:prstGeom>
          <a:noFill/>
        </p:spPr>
        <p:txBody>
          <a:bodyPr wrap="square" rtlCol="0">
            <a:spAutoFit/>
          </a:bodyPr>
          <a:lstStyle/>
          <a:p>
            <a:r>
              <a:rPr lang="en-US" dirty="0" smtClean="0"/>
              <a:t>E</a:t>
            </a:r>
            <a:endParaRPr lang="en-US" dirty="0"/>
          </a:p>
        </p:txBody>
      </p:sp>
    </p:spTree>
    <p:extLst>
      <p:ext uri="{BB962C8B-B14F-4D97-AF65-F5344CB8AC3E}">
        <p14:creationId xmlns:p14="http://schemas.microsoft.com/office/powerpoint/2010/main" val="2932350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43"/>
          <p:cNvSpPr>
            <a:spLocks noGrp="1" noChangeArrowheads="1"/>
          </p:cNvSpPr>
          <p:nvPr>
            <p:ph type="title"/>
          </p:nvPr>
        </p:nvSpPr>
        <p:spPr bwMode="auto">
          <a:xfrm>
            <a:off x="914400" y="609600"/>
            <a:ext cx="7772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en-US" sz="1600" i="1" dirty="0" smtClean="0">
                <a:latin typeface="Arial" panose="020B0604020202020204" pitchFamily="34" charset="0"/>
              </a:rPr>
              <a:t>     </a:t>
            </a:r>
            <a:r>
              <a:rPr lang="en-US" altLang="en-US" sz="3600" dirty="0" smtClean="0">
                <a:solidFill>
                  <a:schemeClr val="tx1"/>
                </a:solidFill>
                <a:latin typeface="Arial" panose="020B0604020202020204" pitchFamily="34" charset="0"/>
              </a:rPr>
              <a:t>ABOUT </a:t>
            </a:r>
            <a:r>
              <a:rPr lang="en-US" altLang="en-US" sz="3600" u="sng" dirty="0" smtClean="0">
                <a:solidFill>
                  <a:schemeClr val="tx1"/>
                </a:solidFill>
                <a:latin typeface="Arial" panose="020B0604020202020204" pitchFamily="34" charset="0"/>
              </a:rPr>
              <a:t/>
            </a:r>
            <a:br>
              <a:rPr lang="en-US" altLang="en-US" sz="3600" u="sng" dirty="0" smtClean="0">
                <a:solidFill>
                  <a:schemeClr val="tx1"/>
                </a:solidFill>
                <a:latin typeface="Arial" panose="020B0604020202020204" pitchFamily="34" charset="0"/>
              </a:rPr>
            </a:br>
            <a:r>
              <a:rPr lang="en-US" altLang="en-US" sz="3600" dirty="0" smtClean="0">
                <a:solidFill>
                  <a:schemeClr val="tx1"/>
                </a:solidFill>
                <a:latin typeface="Arial" panose="020B0604020202020204" pitchFamily="34" charset="0"/>
              </a:rPr>
              <a:t>   </a:t>
            </a:r>
            <a:r>
              <a:rPr lang="en-US" altLang="en-US" sz="3600" u="sng" dirty="0" smtClean="0">
                <a:solidFill>
                  <a:schemeClr val="tx1"/>
                </a:solidFill>
                <a:latin typeface="Arial" panose="020B0604020202020204" pitchFamily="34" charset="0"/>
              </a:rPr>
              <a:t>ELECTIONS</a:t>
            </a:r>
            <a:r>
              <a:rPr lang="en-US" altLang="en-US" sz="1600" dirty="0" smtClean="0">
                <a:solidFill>
                  <a:schemeClr val="accent1"/>
                </a:solidFill>
                <a:latin typeface="Arial" panose="020B0604020202020204" pitchFamily="34" charset="0"/>
              </a:rPr>
              <a:t> </a:t>
            </a:r>
            <a:endParaRPr lang="en-US" altLang="en-US" sz="1600" u="sng" dirty="0" smtClean="0">
              <a:solidFill>
                <a:srgbClr val="E5405D"/>
              </a:solidFill>
              <a:latin typeface="Arial" panose="020B0604020202020204" pitchFamily="34" charset="0"/>
            </a:endParaRPr>
          </a:p>
        </p:txBody>
      </p:sp>
      <p:sp>
        <p:nvSpPr>
          <p:cNvPr id="33795" name="Rectangle 1144"/>
          <p:cNvSpPr>
            <a:spLocks noChangeArrowheads="1"/>
          </p:cNvSpPr>
          <p:nvPr/>
        </p:nvSpPr>
        <p:spPr bwMode="auto">
          <a:xfrm>
            <a:off x="381000" y="2373560"/>
            <a:ext cx="8610600" cy="39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2400" b="1" dirty="0">
                <a:latin typeface="Times New Roman" panose="02020603050405020304" pitchFamily="18" charset="0"/>
              </a:rPr>
              <a:t>  </a:t>
            </a:r>
            <a:r>
              <a:rPr lang="en-US" altLang="en-US" sz="2400" b="1" dirty="0"/>
              <a:t>Must be made within 90 days of receipt of Notice of Eligibility </a:t>
            </a:r>
            <a:r>
              <a:rPr lang="en-US" altLang="en-US" sz="2400" b="1" dirty="0" smtClean="0"/>
              <a:t>(NOE) for </a:t>
            </a:r>
            <a:r>
              <a:rPr lang="en-US" altLang="en-US" sz="2400" b="1" dirty="0"/>
              <a:t>Retired Pay (20 Year Letter) packet from the Human Resource </a:t>
            </a:r>
            <a:r>
              <a:rPr lang="en-US" altLang="en-US" sz="2400" b="1" dirty="0" smtClean="0"/>
              <a:t>Command, Fort Knox for USAR or State Headquarters for National Guard</a:t>
            </a:r>
            <a:endParaRPr lang="en-US" altLang="en-US" sz="2400" b="1" dirty="0"/>
          </a:p>
          <a:p>
            <a:pPr>
              <a:lnSpc>
                <a:spcPct val="130000"/>
              </a:lnSpc>
              <a:buFont typeface="Arial" panose="020B0604020202020204" pitchFamily="34" charset="0"/>
              <a:buChar char="•"/>
            </a:pPr>
            <a:r>
              <a:rPr lang="en-US" altLang="en-US" sz="2400" b="1" dirty="0"/>
              <a:t>  Certain elections need spouse concurrence </a:t>
            </a:r>
          </a:p>
          <a:p>
            <a:pPr>
              <a:lnSpc>
                <a:spcPct val="130000"/>
              </a:lnSpc>
              <a:buFont typeface="Arial" panose="020B0604020202020204" pitchFamily="34" charset="0"/>
              <a:buChar char="•"/>
            </a:pPr>
            <a:r>
              <a:rPr lang="en-US" altLang="en-US" sz="2400" b="1" dirty="0"/>
              <a:t>  Certain elections affect your SBP election  </a:t>
            </a:r>
            <a:endParaRPr lang="en-US" altLang="en-US" sz="2400" b="1" dirty="0" smtClean="0"/>
          </a:p>
          <a:p>
            <a:pPr>
              <a:lnSpc>
                <a:spcPct val="130000"/>
              </a:lnSpc>
              <a:buFont typeface="Arial" panose="020B0604020202020204" pitchFamily="34" charset="0"/>
              <a:buChar char="•"/>
            </a:pPr>
            <a:r>
              <a:rPr lang="en-US" altLang="en-US" sz="2400" b="1" dirty="0" smtClean="0"/>
              <a:t>  Certain elections require payment of RCSBP premiums when in receipt of retired pay for Reserve non-regular retirement</a:t>
            </a:r>
            <a:endParaRPr lang="en-US" altLang="en-US" sz="2400" b="1" dirty="0"/>
          </a:p>
        </p:txBody>
      </p:sp>
      <p:pic>
        <p:nvPicPr>
          <p:cNvPr id="33796" name="Picture 1148" descr="bd10019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28650"/>
            <a:ext cx="2743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989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512253" y="557560"/>
            <a:ext cx="8229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u="sng" dirty="0" smtClean="0">
                <a:solidFill>
                  <a:schemeClr val="tx1"/>
                </a:solidFill>
                <a:latin typeface="Arial" panose="020B0604020202020204" pitchFamily="34" charset="0"/>
              </a:rPr>
              <a:t>RCSBP Election Options</a:t>
            </a:r>
          </a:p>
        </p:txBody>
      </p:sp>
      <p:sp>
        <p:nvSpPr>
          <p:cNvPr id="35843" name="Rectangle 3"/>
          <p:cNvSpPr>
            <a:spLocks noChangeArrowheads="1"/>
          </p:cNvSpPr>
          <p:nvPr/>
        </p:nvSpPr>
        <p:spPr bwMode="auto">
          <a:xfrm>
            <a:off x="304800" y="2457004"/>
            <a:ext cx="8839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400" dirty="0"/>
              <a:t> </a:t>
            </a:r>
            <a:r>
              <a:rPr lang="en-US" altLang="en-US" sz="2400" dirty="0" smtClean="0"/>
              <a:t>  Option </a:t>
            </a:r>
            <a:r>
              <a:rPr lang="en-US" altLang="en-US" sz="2400" dirty="0"/>
              <a:t>A:   No RCSBP Coverage with option to elect coverage when eligible to receive retired pay</a:t>
            </a:r>
            <a:endParaRPr lang="en-US" altLang="en-US" sz="2400" u="sng" dirty="0"/>
          </a:p>
          <a:p>
            <a:pPr marL="342900" indent="-342900" eaLnBrk="1" hangingPunct="1">
              <a:buFont typeface="Arial" panose="020B0604020202020204" pitchFamily="34" charset="0"/>
              <a:buChar char="•"/>
            </a:pPr>
            <a:r>
              <a:rPr lang="en-US" altLang="en-US" sz="2400" dirty="0" smtClean="0"/>
              <a:t>Option </a:t>
            </a:r>
            <a:r>
              <a:rPr lang="en-US" altLang="en-US" sz="2400" dirty="0"/>
              <a:t>B:  RCSBP coverage with deferred annuity when the RC Soldier would turn age 60</a:t>
            </a:r>
          </a:p>
          <a:p>
            <a:pPr marL="342900" indent="-342900" eaLnBrk="1" hangingPunct="1">
              <a:buFont typeface="Arial" panose="020B0604020202020204" pitchFamily="34" charset="0"/>
              <a:buChar char="•"/>
            </a:pPr>
            <a:r>
              <a:rPr lang="en-US" altLang="en-US" sz="2400" dirty="0" smtClean="0"/>
              <a:t>Option </a:t>
            </a:r>
            <a:r>
              <a:rPr lang="en-US" altLang="en-US" sz="2400" dirty="0"/>
              <a:t>C:  RCSBP coverage with immediate </a:t>
            </a:r>
            <a:r>
              <a:rPr lang="en-US" altLang="en-US" sz="2400" dirty="0" smtClean="0"/>
              <a:t>annuity</a:t>
            </a:r>
          </a:p>
          <a:p>
            <a:pPr eaLnBrk="1" hangingPunct="1">
              <a:buFontTx/>
              <a:buChar char="•"/>
            </a:pPr>
            <a:r>
              <a:rPr lang="en-US" altLang="en-US" sz="2400" dirty="0" smtClean="0"/>
              <a:t>   If at the date of the NOE you are not married, have no eligible children, and do not desire to elect for a former spouse or insurable interest, complete the DD Form 2656 and elect no RCSBP option  </a:t>
            </a:r>
            <a:endParaRPr lang="en-US" altLang="en-US" sz="2400" dirty="0"/>
          </a:p>
        </p:txBody>
      </p:sp>
      <p:sp>
        <p:nvSpPr>
          <p:cNvPr id="35844" name="TextBox 3"/>
          <p:cNvSpPr txBox="1">
            <a:spLocks noChangeArrowheads="1"/>
          </p:cNvSpPr>
          <p:nvPr/>
        </p:nvSpPr>
        <p:spPr bwMode="auto">
          <a:xfrm>
            <a:off x="381000" y="1218754"/>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smtClean="0"/>
              <a:t>First must chose one of three RCSBP election options; A, B, or C</a:t>
            </a:r>
            <a:r>
              <a:rPr lang="en-US" altLang="en-US" sz="3200" dirty="0" smtClean="0">
                <a:solidFill>
                  <a:srgbClr val="FF0000"/>
                </a:solidFill>
              </a:rPr>
              <a:t> </a:t>
            </a:r>
            <a:endParaRPr lang="en-US" altLang="en-US" sz="3200" dirty="0">
              <a:solidFill>
                <a:srgbClr val="FF0000"/>
              </a:solidFill>
            </a:endParaRPr>
          </a:p>
        </p:txBody>
      </p:sp>
      <p:pic>
        <p:nvPicPr>
          <p:cNvPr id="2" name="Picture 1" descr="Guide capricieux | Nephrobl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66675"/>
            <a:ext cx="1428750" cy="1238250"/>
          </a:xfrm>
          <a:prstGeom prst="rect">
            <a:avLst/>
          </a:prstGeom>
        </p:spPr>
      </p:pic>
    </p:spTree>
    <p:extLst>
      <p:ext uri="{BB962C8B-B14F-4D97-AF65-F5344CB8AC3E}">
        <p14:creationId xmlns:p14="http://schemas.microsoft.com/office/powerpoint/2010/main" val="104522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57313"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5134</Words>
  <Application>Microsoft Office PowerPoint</Application>
  <PresentationFormat>On-screen Show (4:3)</PresentationFormat>
  <Paragraphs>477</Paragraphs>
  <Slides>40</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Symbol</vt:lpstr>
      <vt:lpstr>Times New Roman</vt:lpstr>
      <vt:lpstr>Wingdings</vt:lpstr>
      <vt:lpstr>17_Default Design</vt:lpstr>
      <vt:lpstr>Clip</vt:lpstr>
      <vt:lpstr>  William Hursh Army Retirement Services Office 11 January 2018</vt:lpstr>
      <vt:lpstr>PowerPoint Presentation</vt:lpstr>
      <vt:lpstr>PowerPoint Presentation</vt:lpstr>
      <vt:lpstr>THE BOTTOM LINE Without RCSBP</vt:lpstr>
      <vt:lpstr>         What Are The Risks?</vt:lpstr>
      <vt:lpstr>    WHAT IS RCSBP?</vt:lpstr>
      <vt:lpstr>Notification of Eligibility for Non- Regular Retirement (NOE) </vt:lpstr>
      <vt:lpstr>     ABOUT     ELECTIONS </vt:lpstr>
      <vt:lpstr>RCSBP Election Options</vt:lpstr>
      <vt:lpstr>RCSBP Option A</vt:lpstr>
      <vt:lpstr>RCSBP Option B</vt:lpstr>
      <vt:lpstr>RCSBP Option C</vt:lpstr>
      <vt:lpstr>RCSBP Options Comparisons </vt:lpstr>
      <vt:lpstr>Six Election  Categories </vt:lpstr>
      <vt:lpstr>Spouse Option</vt:lpstr>
      <vt:lpstr>“Threshold” Spouse   Premium Calculation  </vt:lpstr>
      <vt:lpstr>Threshold Spouse SBP Calculation</vt:lpstr>
      <vt:lpstr>Spouse &amp; Child Option</vt:lpstr>
      <vt:lpstr>Child Only RCSBP </vt:lpstr>
      <vt:lpstr>Child SBP Rules and Eligibility </vt:lpstr>
      <vt:lpstr>Advice--Seriously Consider Child or Spouse and Child Coverage!</vt:lpstr>
      <vt:lpstr>Former Spouse “Particulars”</vt:lpstr>
      <vt:lpstr>“Insurable Interest” Option</vt:lpstr>
      <vt:lpstr>RCSBP Spouse Concurrence</vt:lpstr>
      <vt:lpstr>Termination Feature</vt:lpstr>
      <vt:lpstr>   RCSBP/SBP and Dependency and Indemnity Compensation (DIC)</vt:lpstr>
      <vt:lpstr> Special Survivor Indemnity Allowance (SSIA)</vt:lpstr>
      <vt:lpstr>No Beneficiary at 20 Year Letter?</vt:lpstr>
      <vt:lpstr>Base Amount</vt:lpstr>
      <vt:lpstr>The Annuity </vt:lpstr>
      <vt:lpstr>Can I Tailor RCSBP To Meet My Needs?  Yes....Think “Base Amount”</vt:lpstr>
      <vt:lpstr> RCSBP Cost Calculations</vt:lpstr>
      <vt:lpstr>“30-Year Paid-Up Provision”</vt:lpstr>
      <vt:lpstr>PowerPoint Presentation</vt:lpstr>
      <vt:lpstr>Life’s Certainties?  Civilians:   1--death 2--taxes    </vt:lpstr>
      <vt:lpstr>       RCSBP POSITIVES</vt:lpstr>
      <vt:lpstr>Four Main Points When Comparing RCSBP and SBP to Life Insurance</vt:lpstr>
      <vt:lpstr> HQDA’s Advice To All Retiring Soldiers  </vt:lpstr>
      <vt:lpstr>For More RCSBP Information….</vt:lpstr>
      <vt:lpstr>Without RCSBP</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United States Army</dc:creator>
  <cp:lastModifiedBy>Hursh, William T CIV USARMY HQDA DCS G-1 (US)</cp:lastModifiedBy>
  <cp:revision>53</cp:revision>
  <dcterms:created xsi:type="dcterms:W3CDTF">2014-03-24T20:10:33Z</dcterms:created>
  <dcterms:modified xsi:type="dcterms:W3CDTF">2019-01-11T15:08:21Z</dcterms:modified>
</cp:coreProperties>
</file>